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71" r:id="rId6"/>
    <p:sldId id="270" r:id="rId7"/>
    <p:sldId id="265" r:id="rId8"/>
    <p:sldId id="262" r:id="rId9"/>
    <p:sldId id="263" r:id="rId10"/>
    <p:sldId id="261" r:id="rId11"/>
    <p:sldId id="260" r:id="rId12"/>
    <p:sldId id="266" r:id="rId13"/>
    <p:sldId id="268" r:id="rId14"/>
    <p:sldId id="272" r:id="rId15"/>
    <p:sldId id="26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481B-70AD-4D01-9B3C-567EFE8B4D57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AEE9E-1F0B-469D-8101-01FB2D167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481B-70AD-4D01-9B3C-567EFE8B4D57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AEE9E-1F0B-469D-8101-01FB2D1670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481B-70AD-4D01-9B3C-567EFE8B4D57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AEE9E-1F0B-469D-8101-01FB2D1670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481B-70AD-4D01-9B3C-567EFE8B4D57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AEE9E-1F0B-469D-8101-01FB2D1670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481B-70AD-4D01-9B3C-567EFE8B4D57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AEE9E-1F0B-469D-8101-01FB2D1670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481B-70AD-4D01-9B3C-567EFE8B4D57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AEE9E-1F0B-469D-8101-01FB2D1670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481B-70AD-4D01-9B3C-567EFE8B4D57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AEE9E-1F0B-469D-8101-01FB2D1670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481B-70AD-4D01-9B3C-567EFE8B4D57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AEE9E-1F0B-469D-8101-01FB2D167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C95481B-70AD-4D01-9B3C-567EFE8B4D57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381AEE9E-1F0B-469D-8101-01FB2D1670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481B-70AD-4D01-9B3C-567EFE8B4D57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AEE9E-1F0B-469D-8101-01FB2D1670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481B-70AD-4D01-9B3C-567EFE8B4D57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AEE9E-1F0B-469D-8101-01FB2D1670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C95481B-70AD-4D01-9B3C-567EFE8B4D57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81AEE9E-1F0B-469D-8101-01FB2D1670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05200" y="762000"/>
            <a:ext cx="5334000" cy="251460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NAPAAS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HOUSING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SCHEME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0" y="3962400"/>
            <a:ext cx="5029200" cy="457200"/>
          </a:xfrm>
        </p:spPr>
        <p:txBody>
          <a:bodyPr/>
          <a:lstStyle/>
          <a:p>
            <a:pPr algn="r"/>
            <a:r>
              <a:rPr lang="en-US" dirty="0" smtClean="0"/>
              <a:t>         </a:t>
            </a:r>
            <a:r>
              <a:rPr lang="en-US" dirty="0" smtClean="0"/>
              <a:t>FOR </a:t>
            </a:r>
            <a:r>
              <a:rPr lang="en-US" dirty="0" smtClean="0"/>
              <a:t>LEGIONNAIRES</a:t>
            </a:r>
            <a:endParaRPr lang="en-US" dirty="0"/>
          </a:p>
        </p:txBody>
      </p:sp>
      <p:pic>
        <p:nvPicPr>
          <p:cNvPr id="6" name="Picture 3" descr="C:\Users\prisc\Desktop\images2LR0HFZ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762000"/>
            <a:ext cx="4648199" cy="3676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NAPAAS SCHEME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Basic Needs : Interested beneficiaries access to affordable basic need such as consumable, household equipments, motorcycles, CUG Mobile lines/phone</a:t>
            </a:r>
          </a:p>
          <a:p>
            <a:r>
              <a:rPr lang="en-US" dirty="0" smtClean="0"/>
              <a:t>Health Scheme Setting: Setting up HMO scheme</a:t>
            </a:r>
          </a:p>
          <a:p>
            <a:r>
              <a:rPr lang="en-US" dirty="0" smtClean="0">
                <a:solidFill>
                  <a:srgbClr val="FF0066"/>
                </a:solidFill>
              </a:rPr>
              <a:t>Housing Scheme: </a:t>
            </a:r>
            <a:r>
              <a:rPr lang="en-US" dirty="0" smtClean="0"/>
              <a:t>Accessing low-cost housing estate in collaboration with Federal Mortgage Institutions </a:t>
            </a:r>
          </a:p>
          <a:p>
            <a:r>
              <a:rPr lang="en-US" dirty="0" smtClean="0"/>
              <a:t>Agricultural scheme: Implementing the out-growers program with FG Intervention and concession</a:t>
            </a:r>
          </a:p>
          <a:p>
            <a:r>
              <a:rPr lang="en-US" dirty="0" smtClean="0"/>
              <a:t>Transportation Scheme: Accessing transport services</a:t>
            </a:r>
          </a:p>
          <a:p>
            <a:r>
              <a:rPr lang="en-US" dirty="0" smtClean="0"/>
              <a:t>Microfinance : Setting up Microfinance Bank</a:t>
            </a:r>
          </a:p>
          <a:p>
            <a:r>
              <a:rPr lang="en-US" dirty="0" smtClean="0"/>
              <a:t>Education Scheme: Providing educational items (Children)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HOUSING SCHEME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Napaas will collaborate with Federal Mortgage Institutions and Real Estate Developers to structure  a low cost housing estate scheme for Interested beneficiaries </a:t>
            </a:r>
          </a:p>
          <a:p>
            <a:r>
              <a:rPr lang="en-US" dirty="0" smtClean="0"/>
              <a:t>This scheme will involve building 50 or 100 units of 2 bedroom and 3 bedroom bungalows in a closed estate setting in all 19 Northern States</a:t>
            </a:r>
          </a:p>
          <a:p>
            <a:r>
              <a:rPr lang="en-US" dirty="0" smtClean="0"/>
              <a:t>Interested Beneficiaries can access the low-cost housing estate upon meeting the requirements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Scope of Estate Facilities/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2 &amp; 3 bedroom bungalows (50 or 100 units)</a:t>
            </a:r>
          </a:p>
          <a:p>
            <a:r>
              <a:rPr lang="en-US" dirty="0" smtClean="0"/>
              <a:t>Basic road network – Main roads and layout</a:t>
            </a:r>
          </a:p>
          <a:p>
            <a:r>
              <a:rPr lang="en-US" dirty="0" smtClean="0"/>
              <a:t>Electrification / Street light</a:t>
            </a:r>
          </a:p>
          <a:p>
            <a:r>
              <a:rPr lang="en-US" dirty="0" smtClean="0"/>
              <a:t>Portable Water </a:t>
            </a:r>
          </a:p>
          <a:p>
            <a:r>
              <a:rPr lang="en-US" dirty="0" smtClean="0"/>
              <a:t>Drainage system</a:t>
            </a:r>
          </a:p>
          <a:p>
            <a:r>
              <a:rPr lang="en-US" dirty="0" smtClean="0"/>
              <a:t>Individual Sewerage/Septic Tanks</a:t>
            </a:r>
          </a:p>
          <a:p>
            <a:r>
              <a:rPr lang="en-US" dirty="0" smtClean="0"/>
              <a:t>Electrical Metering System Installed</a:t>
            </a:r>
          </a:p>
          <a:p>
            <a:r>
              <a:rPr lang="en-US" dirty="0" smtClean="0"/>
              <a:t>Perimeter fencing</a:t>
            </a:r>
          </a:p>
          <a:p>
            <a:r>
              <a:rPr lang="en-US" dirty="0" smtClean="0"/>
              <a:t>Parking lot</a:t>
            </a:r>
          </a:p>
          <a:p>
            <a:r>
              <a:rPr lang="en-US" dirty="0" smtClean="0"/>
              <a:t>Security post</a:t>
            </a:r>
          </a:p>
          <a:p>
            <a:r>
              <a:rPr lang="en-US" dirty="0" smtClean="0"/>
              <a:t>Playground</a:t>
            </a:r>
          </a:p>
          <a:p>
            <a:r>
              <a:rPr lang="en-US" dirty="0" smtClean="0"/>
              <a:t>Community Center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 COST HOUSING SHEME</a:t>
            </a:r>
            <a:endParaRPr lang="en-US" dirty="0"/>
          </a:p>
        </p:txBody>
      </p:sp>
      <p:pic>
        <p:nvPicPr>
          <p:cNvPr id="4" name="Content Placeholder 3" descr="C:\Users\prisc\Desktop\imagesPEA84MD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752600"/>
            <a:ext cx="81534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Not So Organized Housing Scheme</a:t>
            </a:r>
            <a:endParaRPr lang="en-US" dirty="0"/>
          </a:p>
        </p:txBody>
      </p:sp>
      <p:pic>
        <p:nvPicPr>
          <p:cNvPr id="6146" name="Picture 2" descr="C:\Users\prisc\Desktop\imagesNS37O3M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200"/>
            <a:ext cx="8077199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NAPAAS Management Team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Responsible for the following actions: </a:t>
            </a:r>
          </a:p>
          <a:p>
            <a:r>
              <a:rPr lang="en-US" dirty="0" smtClean="0"/>
              <a:t> Coordinate goals and efforts, </a:t>
            </a:r>
          </a:p>
          <a:p>
            <a:r>
              <a:rPr lang="en-US" dirty="0" smtClean="0"/>
              <a:t> Seek funding opportunities,</a:t>
            </a:r>
          </a:p>
          <a:p>
            <a:r>
              <a:rPr lang="en-US" dirty="0" smtClean="0"/>
              <a:t>  Establish supply and demand for housing (Number of interested beneficiary),</a:t>
            </a:r>
          </a:p>
          <a:p>
            <a:r>
              <a:rPr lang="en-US" dirty="0" smtClean="0"/>
              <a:t>  Identify target areas for housing development, and</a:t>
            </a:r>
          </a:p>
          <a:p>
            <a:r>
              <a:rPr lang="en-US" dirty="0" smtClean="0"/>
              <a:t>  Search for best deal from Developers</a:t>
            </a:r>
          </a:p>
          <a:p>
            <a:r>
              <a:rPr lang="en-US" dirty="0" smtClean="0"/>
              <a:t>  Maximize utilization of resources/Quality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Financial Implication- Tentative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 Bed room Bungalow to cost N5 Million</a:t>
            </a:r>
          </a:p>
          <a:p>
            <a:r>
              <a:rPr lang="en-US" dirty="0" smtClean="0"/>
              <a:t>2 Bed room to Cost N4.3 Million</a:t>
            </a:r>
          </a:p>
          <a:p>
            <a:r>
              <a:rPr lang="en-US" dirty="0" smtClean="0"/>
              <a:t>Initial Down Payment/ Deposit (10%  of Cost) – to be discussed</a:t>
            </a:r>
          </a:p>
          <a:p>
            <a:r>
              <a:rPr lang="en-US" dirty="0" smtClean="0"/>
              <a:t>Monthly repayment value (to be determined)</a:t>
            </a:r>
          </a:p>
          <a:p>
            <a:r>
              <a:rPr lang="en-US" dirty="0" smtClean="0"/>
              <a:t>Tenor – 5 years </a:t>
            </a:r>
          </a:p>
          <a:p>
            <a:r>
              <a:rPr lang="en-US" dirty="0" smtClean="0"/>
              <a:t>Insurance coverage</a:t>
            </a:r>
          </a:p>
          <a:p>
            <a:r>
              <a:rPr lang="en-US" smtClean="0"/>
              <a:t>Security</a:t>
            </a:r>
            <a:endParaRPr lang="en-US" dirty="0" smtClean="0"/>
          </a:p>
          <a:p>
            <a:endParaRPr lang="en-US" sz="3600" dirty="0" smtClean="0"/>
          </a:p>
          <a:p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Obligations to Estate Developer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Information required;</a:t>
            </a:r>
          </a:p>
          <a:p>
            <a:r>
              <a:rPr lang="en-US" dirty="0" smtClean="0"/>
              <a:t>Contract Agreement</a:t>
            </a:r>
          </a:p>
          <a:p>
            <a:r>
              <a:rPr lang="en-US" dirty="0" smtClean="0"/>
              <a:t>Estate Deliverables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Another option may be to have the  Developers to build all 100 units and split ownership 50:50 with NAPAAS/ Nigeria Legion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Requirements from Nigeria Legion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provide Developable Residential Land Area</a:t>
            </a:r>
          </a:p>
          <a:p>
            <a:r>
              <a:rPr lang="en-US" dirty="0" smtClean="0"/>
              <a:t>120,000 square meters in each of the 19 Northern state) – </a:t>
            </a:r>
            <a:r>
              <a:rPr lang="en-US" dirty="0" smtClean="0">
                <a:solidFill>
                  <a:srgbClr val="FF0000"/>
                </a:solidFill>
              </a:rPr>
              <a:t>Size not confirmed</a:t>
            </a:r>
            <a:endParaRPr lang="en-US" dirty="0" smtClean="0"/>
          </a:p>
          <a:p>
            <a:r>
              <a:rPr lang="en-US" dirty="0" smtClean="0"/>
              <a:t>List of Interested beneficiaries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from beneficiaries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Analyze income and ability levels of beneficiary (low, moderate, and middle-income pensioners ).  </a:t>
            </a:r>
          </a:p>
          <a:p>
            <a:r>
              <a:rPr lang="en-US" dirty="0" smtClean="0"/>
              <a:t>Eligibility Criteria</a:t>
            </a:r>
          </a:p>
          <a:p>
            <a:r>
              <a:rPr lang="en-US" dirty="0" smtClean="0"/>
              <a:t>Fill Housing  Scheme Contract form</a:t>
            </a:r>
          </a:p>
          <a:p>
            <a:r>
              <a:rPr lang="en-US" dirty="0" smtClean="0"/>
              <a:t>ISPO Issued from their bank</a:t>
            </a:r>
          </a:p>
          <a:p>
            <a:r>
              <a:rPr lang="en-US" dirty="0" smtClean="0"/>
              <a:t>Initial down payment/deposit (10% of cost)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Bedroom Bungalow</a:t>
            </a:r>
            <a:endParaRPr lang="en-US" dirty="0"/>
          </a:p>
        </p:txBody>
      </p:sp>
      <p:pic>
        <p:nvPicPr>
          <p:cNvPr id="3074" name="Picture 2" descr="C:\Users\prisc\Desktop\images1J0HJAY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1" y="1676400"/>
            <a:ext cx="8153399" cy="4648200"/>
          </a:xfrm>
          <a:prstGeom prst="rect">
            <a:avLst/>
          </a:prstGeom>
          <a:noFill/>
        </p:spPr>
      </p:pic>
      <p:pic>
        <p:nvPicPr>
          <p:cNvPr id="4" name="Picture 2" descr="C:\Users\prisc\Desktop\images1J0HJAY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76400"/>
            <a:ext cx="8153399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Bedroom Bungalow</a:t>
            </a:r>
            <a:endParaRPr lang="en-US" dirty="0"/>
          </a:p>
        </p:txBody>
      </p:sp>
      <p:pic>
        <p:nvPicPr>
          <p:cNvPr id="4098" name="Picture 2" descr="C:\Users\prisc\Desktop\imagesTI7QIYZ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52600"/>
            <a:ext cx="8077200" cy="4343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Perimeter Fencing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0"/>
            <a:ext cx="8229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 descr="C:\Users\prisc\Desktop\images9MNA2WH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00200"/>
            <a:ext cx="8229599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Appreciation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13" descr="th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1200" y="2438400"/>
            <a:ext cx="3048000" cy="2971800"/>
          </a:xfrm>
        </p:spPr>
      </p:pic>
      <p:pic>
        <p:nvPicPr>
          <p:cNvPr id="1027" name="Picture 3" descr="C:\Users\prisc\Desktop\images2LR0HFZ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419350"/>
            <a:ext cx="4648199" cy="3676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6911</TotalTime>
  <Words>419</Words>
  <Application>Microsoft Office PowerPoint</Application>
  <PresentationFormat>On-screen Show (4:3)</PresentationFormat>
  <Paragraphs>66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Module</vt:lpstr>
      <vt:lpstr>NAPAAS HOUSING  SCHEME</vt:lpstr>
      <vt:lpstr>NAPAAS SCHEME</vt:lpstr>
      <vt:lpstr>HOUSING SCHEME</vt:lpstr>
      <vt:lpstr>Scope of Estate Facilities/ Layout</vt:lpstr>
      <vt:lpstr>LOW COST HOUSING SHEME</vt:lpstr>
      <vt:lpstr>Not So Organized Housing Scheme</vt:lpstr>
      <vt:lpstr>NAPAAS Management Team </vt:lpstr>
      <vt:lpstr>Financial Implication- Tentative </vt:lpstr>
      <vt:lpstr>Obligations to Estate Developer </vt:lpstr>
      <vt:lpstr>Requirements from Nigeria Legion</vt:lpstr>
      <vt:lpstr>Requirements from beneficiaries</vt:lpstr>
      <vt:lpstr>3 Bedroom Bungalow</vt:lpstr>
      <vt:lpstr>2 Bedroom Bungalow</vt:lpstr>
      <vt:lpstr>Perimeter Fencing</vt:lpstr>
      <vt:lpstr>Appreciation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HOUSING SCHEME</dc:title>
  <dc:creator>prisc</dc:creator>
  <cp:lastModifiedBy>prisc</cp:lastModifiedBy>
  <cp:revision>12</cp:revision>
  <dcterms:created xsi:type="dcterms:W3CDTF">2018-02-23T14:37:16Z</dcterms:created>
  <dcterms:modified xsi:type="dcterms:W3CDTF">2018-03-10T11:44:36Z</dcterms:modified>
</cp:coreProperties>
</file>