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0" r:id="rId1"/>
  </p:sldMasterIdLst>
  <p:notesMasterIdLst>
    <p:notesMasterId r:id="rId57"/>
  </p:notesMasterIdLst>
  <p:sldIdLst>
    <p:sldId id="256" r:id="rId2"/>
    <p:sldId id="257" r:id="rId3"/>
    <p:sldId id="265" r:id="rId4"/>
    <p:sldId id="259" r:id="rId5"/>
    <p:sldId id="261" r:id="rId6"/>
    <p:sldId id="258" r:id="rId7"/>
    <p:sldId id="272" r:id="rId8"/>
    <p:sldId id="260" r:id="rId9"/>
    <p:sldId id="267" r:id="rId10"/>
    <p:sldId id="268" r:id="rId11"/>
    <p:sldId id="262" r:id="rId12"/>
    <p:sldId id="304" r:id="rId13"/>
    <p:sldId id="263" r:id="rId14"/>
    <p:sldId id="264" r:id="rId15"/>
    <p:sldId id="269" r:id="rId16"/>
    <p:sldId id="294" r:id="rId17"/>
    <p:sldId id="275" r:id="rId18"/>
    <p:sldId id="278" r:id="rId19"/>
    <p:sldId id="276" r:id="rId20"/>
    <p:sldId id="280" r:id="rId21"/>
    <p:sldId id="277" r:id="rId22"/>
    <p:sldId id="279" r:id="rId23"/>
    <p:sldId id="303" r:id="rId24"/>
    <p:sldId id="281" r:id="rId25"/>
    <p:sldId id="283" r:id="rId26"/>
    <p:sldId id="284" r:id="rId27"/>
    <p:sldId id="285" r:id="rId28"/>
    <p:sldId id="286" r:id="rId29"/>
    <p:sldId id="287" r:id="rId30"/>
    <p:sldId id="288" r:id="rId31"/>
    <p:sldId id="289" r:id="rId32"/>
    <p:sldId id="290" r:id="rId33"/>
    <p:sldId id="292" r:id="rId34"/>
    <p:sldId id="291" r:id="rId35"/>
    <p:sldId id="293" r:id="rId36"/>
    <p:sldId id="295" r:id="rId37"/>
    <p:sldId id="296" r:id="rId38"/>
    <p:sldId id="297" r:id="rId39"/>
    <p:sldId id="298" r:id="rId40"/>
    <p:sldId id="299" r:id="rId41"/>
    <p:sldId id="300" r:id="rId42"/>
    <p:sldId id="301" r:id="rId43"/>
    <p:sldId id="302"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p:cViewPr varScale="1">
        <p:scale>
          <a:sx n="62" d="100"/>
          <a:sy n="62" d="100"/>
        </p:scale>
        <p:origin x="1408" y="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notesMaster" Target="notesMasters/notesMaster1.xml" /><Relationship Id="rId61"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3A7CB3-D3C3-410E-8455-D859C96D617E}" type="datetimeFigureOut">
              <a:rPr lang="en-US" smtClean="0"/>
              <a:t>12/1/2019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7B4783-87AE-455C-80D7-66CDC7820409}" type="slidenum">
              <a:rPr lang="en-US" smtClean="0"/>
              <a:t>‹#›</a:t>
            </a:fld>
            <a:endParaRPr lang="en-US"/>
          </a:p>
        </p:txBody>
      </p:sp>
    </p:spTree>
    <p:extLst>
      <p:ext uri="{BB962C8B-B14F-4D97-AF65-F5344CB8AC3E}">
        <p14:creationId xmlns:p14="http://schemas.microsoft.com/office/powerpoint/2010/main" val="218332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B4783-87AE-455C-80D7-66CDC7820409}" type="slidenum">
              <a:rPr lang="en-US" smtClean="0"/>
              <a:t>4</a:t>
            </a:fld>
            <a:endParaRPr lang="en-US"/>
          </a:p>
        </p:txBody>
      </p:sp>
    </p:spTree>
    <p:extLst>
      <p:ext uri="{BB962C8B-B14F-4D97-AF65-F5344CB8AC3E}">
        <p14:creationId xmlns:p14="http://schemas.microsoft.com/office/powerpoint/2010/main" val="3474941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A30298-F8B6-489D-A29F-4E19DAFBAB6E}" type="slidenum">
              <a:rPr lang="en-US" smtClean="0"/>
              <a:pPr/>
              <a:t>41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A7B4783-87AE-455C-80D7-66CDC7820409}" type="slidenum">
              <a:rPr lang="en-US" smtClean="0"/>
              <a:t>46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i</a:t>
            </a:r>
            <a:endParaRPr lang="en-US" dirty="0"/>
          </a:p>
        </p:txBody>
      </p:sp>
      <p:sp>
        <p:nvSpPr>
          <p:cNvPr id="4" name="Slide Number Placeholder 3"/>
          <p:cNvSpPr>
            <a:spLocks noGrp="1"/>
          </p:cNvSpPr>
          <p:nvPr>
            <p:ph type="sldNum" sz="quarter" idx="10"/>
          </p:nvPr>
        </p:nvSpPr>
        <p:spPr/>
        <p:txBody>
          <a:bodyPr/>
          <a:lstStyle/>
          <a:p>
            <a:fld id="{CA7B4783-87AE-455C-80D7-66CDC7820409}" type="slidenum">
              <a:rPr lang="en-US" smtClean="0"/>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427E62D8-4504-4F3D-B08E-2DC8C4A67348}" type="datetimeFigureOut">
              <a:rPr lang="en-US" smtClean="0"/>
              <a:pPr/>
              <a:t>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DAD6D0-3147-4F2A-B179-749D15D37ABA}"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7E62D8-4504-4F3D-B08E-2DC8C4A67348}" type="datetimeFigureOut">
              <a:rPr lang="en-US" smtClean="0"/>
              <a:pPr/>
              <a:t>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27E62D8-4504-4F3D-B08E-2DC8C4A67348}" type="datetimeFigureOut">
              <a:rPr lang="en-US" smtClean="0"/>
              <a:pPr/>
              <a:t>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DAD6D0-3147-4F2A-B179-749D15D37AB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27E62D8-4504-4F3D-B08E-2DC8C4A67348}" type="datetimeFigureOut">
              <a:rPr lang="en-US" smtClean="0"/>
              <a:pPr/>
              <a:t>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27E62D8-4504-4F3D-B08E-2DC8C4A67348}" type="datetimeFigureOut">
              <a:rPr lang="en-US" smtClean="0"/>
              <a:pPr/>
              <a:t>12/1/2019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27E62D8-4504-4F3D-B08E-2DC8C4A67348}" type="datetimeFigureOut">
              <a:rPr lang="en-US" smtClean="0"/>
              <a:pPr/>
              <a:t>12/1/2019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E62D8-4504-4F3D-B08E-2DC8C4A67348}" type="datetimeFigureOut">
              <a:rPr lang="en-US" smtClean="0"/>
              <a:pPr/>
              <a:t>12/1/2019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27E62D8-4504-4F3D-B08E-2DC8C4A67348}" type="datetimeFigureOut">
              <a:rPr lang="en-US" smtClean="0"/>
              <a:pPr/>
              <a:t>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DAD6D0-3147-4F2A-B179-749D15D37ABA}"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27E62D8-4504-4F3D-B08E-2DC8C4A67348}" type="datetimeFigureOut">
              <a:rPr lang="en-US" smtClean="0"/>
              <a:pPr/>
              <a:t>12/1/2019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55DAD6D0-3147-4F2A-B179-749D15D37A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7E62D8-4504-4F3D-B08E-2DC8C4A67348}" type="datetimeFigureOut">
              <a:rPr lang="en-US" smtClean="0"/>
              <a:pPr/>
              <a:t>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7E62D8-4504-4F3D-B08E-2DC8C4A67348}" type="datetimeFigureOut">
              <a:rPr lang="en-US" smtClean="0"/>
              <a:pPr/>
              <a:t>12/1/2019</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55DAD6D0-3147-4F2A-B179-749D15D37A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27E62D8-4504-4F3D-B08E-2DC8C4A67348}" type="datetimeFigureOut">
              <a:rPr lang="en-US" smtClean="0"/>
              <a:pPr/>
              <a:t>12/1/2019</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5DAD6D0-3147-4F2A-B179-749D15D37A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8" Type="http://schemas.openxmlformats.org/officeDocument/2006/relationships/image" Target="../media/image11.jpeg" /><Relationship Id="rId3" Type="http://schemas.openxmlformats.org/officeDocument/2006/relationships/image" Target="../media/image6.jpeg" /><Relationship Id="rId7" Type="http://schemas.openxmlformats.org/officeDocument/2006/relationships/image" Target="../media/image10.png" /><Relationship Id="rId2" Type="http://schemas.openxmlformats.org/officeDocument/2006/relationships/image" Target="../media/image5.png" /><Relationship Id="rId1" Type="http://schemas.openxmlformats.org/officeDocument/2006/relationships/slideLayout" Target="../slideLayouts/slideLayout2.xml" /><Relationship Id="rId6" Type="http://schemas.openxmlformats.org/officeDocument/2006/relationships/image" Target="../media/image9.jpeg" /><Relationship Id="rId5" Type="http://schemas.openxmlformats.org/officeDocument/2006/relationships/image" Target="../media/image8.jpeg" /><Relationship Id="rId10" Type="http://schemas.openxmlformats.org/officeDocument/2006/relationships/image" Target="../media/image13.jpeg" /><Relationship Id="rId4" Type="http://schemas.openxmlformats.org/officeDocument/2006/relationships/image" Target="../media/image7.jpeg" /><Relationship Id="rId9" Type="http://schemas.openxmlformats.org/officeDocument/2006/relationships/image" Target="../media/image12.jpeg" /></Relationships>
</file>

<file path=ppt/slides/_rels/slide7.xml.rels><?xml version="1.0" encoding="UTF-8" standalone="yes"?>
<Relationships xmlns="http://schemas.openxmlformats.org/package/2006/relationships"><Relationship Id="rId3" Type="http://schemas.openxmlformats.org/officeDocument/2006/relationships/image" Target="../media/image15.jpeg" /><Relationship Id="rId7" Type="http://schemas.openxmlformats.org/officeDocument/2006/relationships/image" Target="../media/image19.jpeg" /><Relationship Id="rId2" Type="http://schemas.openxmlformats.org/officeDocument/2006/relationships/image" Target="../media/image14.jpeg" /><Relationship Id="rId1" Type="http://schemas.openxmlformats.org/officeDocument/2006/relationships/slideLayout" Target="../slideLayouts/slideLayout2.xml" /><Relationship Id="rId6" Type="http://schemas.openxmlformats.org/officeDocument/2006/relationships/image" Target="../media/image18.jpeg" /><Relationship Id="rId5" Type="http://schemas.openxmlformats.org/officeDocument/2006/relationships/image" Target="../media/image17.jpeg" /><Relationship Id="rId4" Type="http://schemas.openxmlformats.org/officeDocument/2006/relationships/image" Target="../media/image16.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image" Target="../media/image20.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8" Type="http://schemas.openxmlformats.org/officeDocument/2006/relationships/image" Target="../media/image28.jpeg" /><Relationship Id="rId3" Type="http://schemas.openxmlformats.org/officeDocument/2006/relationships/image" Target="../media/image23.jpeg" /><Relationship Id="rId7" Type="http://schemas.openxmlformats.org/officeDocument/2006/relationships/image" Target="../media/image27.jpeg" /><Relationship Id="rId2" Type="http://schemas.openxmlformats.org/officeDocument/2006/relationships/image" Target="../media/image22.jpeg" /><Relationship Id="rId1" Type="http://schemas.openxmlformats.org/officeDocument/2006/relationships/slideLayout" Target="../slideLayouts/slideLayout2.xml" /><Relationship Id="rId6" Type="http://schemas.openxmlformats.org/officeDocument/2006/relationships/image" Target="../media/image26.png" /><Relationship Id="rId5" Type="http://schemas.openxmlformats.org/officeDocument/2006/relationships/image" Target="../media/image25.jpeg" /><Relationship Id="rId4" Type="http://schemas.openxmlformats.org/officeDocument/2006/relationships/image" Target="../media/image24.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image" Target="../media/image31.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33.jpeg"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36.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38.jpeg" /><Relationship Id="rId2" Type="http://schemas.openxmlformats.org/officeDocument/2006/relationships/image" Target="../media/image37.jpeg" /><Relationship Id="rId1" Type="http://schemas.openxmlformats.org/officeDocument/2006/relationships/slideLayout" Target="../slideLayouts/slideLayout2.xml" /><Relationship Id="rId5" Type="http://schemas.openxmlformats.org/officeDocument/2006/relationships/image" Target="../media/image40.jpeg" /><Relationship Id="rId4" Type="http://schemas.openxmlformats.org/officeDocument/2006/relationships/image" Target="../media/image39.jpe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41.jpeg"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42.jpe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3" Type="http://schemas.openxmlformats.org/officeDocument/2006/relationships/image" Target="../media/image44.jpeg" /><Relationship Id="rId2" Type="http://schemas.openxmlformats.org/officeDocument/2006/relationships/image" Target="../media/image43.jpe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45.jpe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46.jpeg"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3" Type="http://schemas.openxmlformats.org/officeDocument/2006/relationships/image" Target="../media/image47.jpe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49.jpeg" /><Relationship Id="rId2" Type="http://schemas.openxmlformats.org/officeDocument/2006/relationships/image" Target="../media/image48.jpeg" /><Relationship Id="rId1" Type="http://schemas.openxmlformats.org/officeDocument/2006/relationships/slideLayout" Target="../slideLayouts/slideLayout2.xml" /><Relationship Id="rId4" Type="http://schemas.openxmlformats.org/officeDocument/2006/relationships/image" Target="../media/image50.jpe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image" Target="../media/image51.jpeg"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3" Type="http://schemas.openxmlformats.org/officeDocument/2006/relationships/image" Target="../media/image52.png" /><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257800"/>
            <a:ext cx="7924800" cy="1371600"/>
          </a:xfrm>
        </p:spPr>
        <p:txBody>
          <a:bodyPr>
            <a:noAutofit/>
          </a:bodyPr>
          <a:lstStyle/>
          <a:p>
            <a:pPr algn="ctr"/>
            <a:r>
              <a:rPr lang="en-US" sz="2000" dirty="0">
                <a:solidFill>
                  <a:srgbClr val="FFFF00"/>
                </a:solidFill>
              </a:rPr>
              <a:t>ECONOMIC EMPOWERMENT  THROUGH PUBLIC PRIVATE PARTNERSHIP INITIATIVES FOR INTERSTED</a:t>
            </a:r>
            <a:br>
              <a:rPr lang="en-US" sz="2000" dirty="0">
                <a:solidFill>
                  <a:srgbClr val="FFFF00"/>
                </a:solidFill>
              </a:rPr>
            </a:br>
            <a:r>
              <a:rPr lang="en-US" sz="2000" dirty="0">
                <a:solidFill>
                  <a:srgbClr val="FFFF00"/>
                </a:solidFill>
              </a:rPr>
              <a:t>EX-SERVICEMEN, EX-PARAMILITARY AND ORGANISED PENSION GROUPS FOR SELF SUSTENANCE AND RELIANCE</a:t>
            </a:r>
          </a:p>
        </p:txBody>
      </p:sp>
      <p:sp>
        <p:nvSpPr>
          <p:cNvPr id="3" name="Subtitle 2"/>
          <p:cNvSpPr>
            <a:spLocks noGrp="1"/>
          </p:cNvSpPr>
          <p:nvPr>
            <p:ph type="subTitle" idx="1"/>
          </p:nvPr>
        </p:nvSpPr>
        <p:spPr>
          <a:xfrm>
            <a:off x="4876800" y="533400"/>
            <a:ext cx="3886200" cy="3810000"/>
          </a:xfrm>
        </p:spPr>
        <p:txBody>
          <a:bodyPr>
            <a:noAutofit/>
          </a:bodyPr>
          <a:lstStyle/>
          <a:p>
            <a:pPr algn="l"/>
            <a:r>
              <a:rPr lang="en-US" sz="4000" dirty="0">
                <a:solidFill>
                  <a:srgbClr val="00B0F0"/>
                </a:solidFill>
              </a:rPr>
              <a:t>NATIONAL PERSONAL </a:t>
            </a:r>
          </a:p>
          <a:p>
            <a:pPr algn="l"/>
            <a:r>
              <a:rPr lang="en-US" sz="4000" dirty="0">
                <a:solidFill>
                  <a:srgbClr val="00B0F0"/>
                </a:solidFill>
              </a:rPr>
              <a:t>ASSET</a:t>
            </a:r>
          </a:p>
          <a:p>
            <a:pPr algn="l"/>
            <a:r>
              <a:rPr lang="en-US" sz="4000" dirty="0">
                <a:solidFill>
                  <a:srgbClr val="00B0F0"/>
                </a:solidFill>
              </a:rPr>
              <a:t>ACQUISITION SCHEME </a:t>
            </a:r>
          </a:p>
          <a:p>
            <a:pPr algn="l"/>
            <a:r>
              <a:rPr lang="en-US" sz="4000" dirty="0">
                <a:solidFill>
                  <a:srgbClr val="00B0F0"/>
                </a:solidFill>
              </a:rPr>
              <a:t> (NAPAAS) </a:t>
            </a:r>
          </a:p>
        </p:txBody>
      </p:sp>
      <p:pic>
        <p:nvPicPr>
          <p:cNvPr id="1026" name="Picture 2" descr="C:\Users\prisc\Desktop\imagesSU3ZXEFW.jpg"/>
          <p:cNvPicPr>
            <a:picLocks noChangeAspect="1" noChangeArrowheads="1"/>
          </p:cNvPicPr>
          <p:nvPr/>
        </p:nvPicPr>
        <p:blipFill>
          <a:blip r:embed="rId2"/>
          <a:srcRect/>
          <a:stretch>
            <a:fillRect/>
          </a:stretch>
        </p:blipFill>
        <p:spPr bwMode="auto">
          <a:xfrm>
            <a:off x="609600" y="838200"/>
            <a:ext cx="411480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INTRODUCTION OF NAPAAS </a:t>
            </a:r>
          </a:p>
        </p:txBody>
      </p:sp>
      <p:sp>
        <p:nvSpPr>
          <p:cNvPr id="3" name="Content Placeholder 2"/>
          <p:cNvSpPr>
            <a:spLocks noGrp="1"/>
          </p:cNvSpPr>
          <p:nvPr>
            <p:ph idx="1"/>
          </p:nvPr>
        </p:nvSpPr>
        <p:spPr/>
        <p:txBody>
          <a:bodyPr>
            <a:normAutofit fontScale="92500" lnSpcReduction="10000"/>
          </a:bodyPr>
          <a:lstStyle/>
          <a:p>
            <a:pPr>
              <a:buNone/>
            </a:pPr>
            <a:r>
              <a:rPr lang="en-US" dirty="0"/>
              <a:t>Brief History: </a:t>
            </a:r>
          </a:p>
          <a:p>
            <a:pPr algn="just"/>
            <a:r>
              <a:rPr lang="en-US" dirty="0"/>
              <a:t>The NAPAAS Scheme is an initiative born out of the need to appreciate and cater for the welfare of our ex-servicemen, who have served this nation meritoriously, sometimes making the ultimate sacrifice  for the peace and unity of our nation,  keeping its territorial integrity </a:t>
            </a:r>
          </a:p>
          <a:p>
            <a:pPr algn="just"/>
            <a:r>
              <a:rPr lang="en-US" dirty="0"/>
              <a:t>The scheme has been extended to include other organized pension bodies like the ex-paramilitary, corporative societies etc.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Objectives</a:t>
            </a:r>
          </a:p>
        </p:txBody>
      </p:sp>
      <p:sp>
        <p:nvSpPr>
          <p:cNvPr id="3" name="Content Placeholder 2"/>
          <p:cNvSpPr>
            <a:spLocks noGrp="1"/>
          </p:cNvSpPr>
          <p:nvPr>
            <p:ph idx="1"/>
          </p:nvPr>
        </p:nvSpPr>
        <p:spPr/>
        <p:txBody>
          <a:bodyPr>
            <a:normAutofit lnSpcReduction="10000"/>
          </a:bodyPr>
          <a:lstStyle/>
          <a:p>
            <a:r>
              <a:rPr lang="en-US" dirty="0"/>
              <a:t>Vision</a:t>
            </a:r>
          </a:p>
          <a:p>
            <a:pPr>
              <a:buNone/>
            </a:pPr>
            <a:r>
              <a:rPr lang="en-US" dirty="0"/>
              <a:t>	To support the Ex-servicemen, Ex-paramilitary and pensioners in achieving sustainable standard of living, and alleviating poverty through various intervention,  programs and other schemes</a:t>
            </a:r>
          </a:p>
          <a:p>
            <a:r>
              <a:rPr lang="en-US" dirty="0"/>
              <a:t>Mission</a:t>
            </a:r>
          </a:p>
          <a:p>
            <a:pPr>
              <a:buNone/>
            </a:pPr>
            <a:r>
              <a:rPr lang="en-US" dirty="0"/>
              <a:t>	To empower interested pensioners with basic needs items at affordable, structured, discounted and flexible repayment plan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Endorsements</a:t>
            </a:r>
          </a:p>
        </p:txBody>
      </p:sp>
      <p:sp>
        <p:nvSpPr>
          <p:cNvPr id="3" name="Content Placeholder 2"/>
          <p:cNvSpPr>
            <a:spLocks noGrp="1"/>
          </p:cNvSpPr>
          <p:nvPr>
            <p:ph idx="1"/>
          </p:nvPr>
        </p:nvSpPr>
        <p:spPr>
          <a:xfrm>
            <a:off x="198293" y="1729650"/>
            <a:ext cx="6431108" cy="2667000"/>
          </a:xfrm>
        </p:spPr>
        <p:txBody>
          <a:bodyPr>
            <a:noAutofit/>
          </a:bodyPr>
          <a:lstStyle/>
          <a:p>
            <a:pPr algn="just"/>
            <a:r>
              <a:rPr lang="en-US" sz="1600" b="1" dirty="0"/>
              <a:t>Presidential Endorsement: </a:t>
            </a:r>
            <a:r>
              <a:rPr lang="en-US" sz="1600" dirty="0"/>
              <a:t>The President of the Federal Republic of Nigeria, Muhammadu Buhari GCFR  endorsed the PAAS scheme on the occasion of launch of the 2017 Armed Forces Remembrance</a:t>
            </a:r>
          </a:p>
          <a:p>
            <a:pPr algn="just">
              <a:buNone/>
            </a:pPr>
            <a:r>
              <a:rPr lang="en-US" sz="1600" dirty="0"/>
              <a:t>       Day Emblem and appeal fund, November 15</a:t>
            </a:r>
            <a:r>
              <a:rPr lang="en-US" sz="1600" baseline="30000" dirty="0"/>
              <a:t>th</a:t>
            </a:r>
            <a:r>
              <a:rPr lang="en-US" sz="1600" dirty="0"/>
              <a:t>, 2016</a:t>
            </a:r>
          </a:p>
          <a:p>
            <a:pPr algn="just">
              <a:buNone/>
            </a:pPr>
            <a:endParaRPr lang="en-US" sz="1600" dirty="0"/>
          </a:p>
          <a:p>
            <a:pPr algn="just">
              <a:buNone/>
            </a:pPr>
            <a:endParaRPr lang="en-US" sz="1600" dirty="0"/>
          </a:p>
          <a:p>
            <a:pPr algn="just"/>
            <a:endParaRPr lang="en-US" sz="1600" dirty="0"/>
          </a:p>
        </p:txBody>
      </p:sp>
      <p:sp>
        <p:nvSpPr>
          <p:cNvPr id="6" name="TextBox 5"/>
          <p:cNvSpPr txBox="1"/>
          <p:nvPr/>
        </p:nvSpPr>
        <p:spPr>
          <a:xfrm>
            <a:off x="381000" y="3063150"/>
            <a:ext cx="6248401" cy="3170099"/>
          </a:xfrm>
          <a:prstGeom prst="rect">
            <a:avLst/>
          </a:prstGeom>
          <a:noFill/>
        </p:spPr>
        <p:txBody>
          <a:bodyPr wrap="square" rtlCol="0">
            <a:spAutoFit/>
          </a:bodyPr>
          <a:lstStyle/>
          <a:p>
            <a:pPr algn="just">
              <a:buFont typeface="Arial" pitchFamily="34" charset="0"/>
              <a:buChar char="•"/>
            </a:pPr>
            <a:r>
              <a:rPr lang="en-US" sz="1600" dirty="0"/>
              <a:t> </a:t>
            </a:r>
            <a:r>
              <a:rPr lang="en-US" sz="1600" b="1" dirty="0"/>
              <a:t>Ministerial Endorsement:  </a:t>
            </a:r>
            <a:r>
              <a:rPr lang="en-US" sz="1600" dirty="0"/>
              <a:t>“In order to ease the hardship of veterans, I recently approved the collaboration between the Nigerian Legion and a corporate organization Personal  Asset Acquisition Scheme. This would afford them opportunity to accessing person loans and other scheme under flexible repayment condition. The scheme would also engage with legion in the establishment of Microfinance Bank”. Press briefing by the </a:t>
            </a:r>
            <a:r>
              <a:rPr lang="en-US" sz="1600" dirty="0" err="1"/>
              <a:t>Honourable</a:t>
            </a:r>
            <a:r>
              <a:rPr lang="en-US" sz="1600" dirty="0"/>
              <a:t>  Minister of </a:t>
            </a:r>
            <a:r>
              <a:rPr lang="en-US" sz="1600" dirty="0" err="1"/>
              <a:t>Defence</a:t>
            </a:r>
            <a:r>
              <a:rPr lang="en-US" sz="1600" dirty="0"/>
              <a:t>, Mansur </a:t>
            </a:r>
            <a:r>
              <a:rPr lang="en-US" sz="1600" dirty="0" err="1"/>
              <a:t>Muhammed</a:t>
            </a:r>
            <a:r>
              <a:rPr lang="en-US" sz="1600" dirty="0"/>
              <a:t> Dan-Ali on the 2017. Armed Forces Day Celebration on the 1</a:t>
            </a:r>
            <a:r>
              <a:rPr lang="en-US" sz="1600" baseline="30000" dirty="0"/>
              <a:t>st</a:t>
            </a:r>
            <a:r>
              <a:rPr lang="en-US" sz="1600" dirty="0"/>
              <a:t> of November, 2016. </a:t>
            </a:r>
          </a:p>
          <a:p>
            <a:pPr algn="just"/>
            <a:r>
              <a:rPr lang="en-US" sz="1600" dirty="0"/>
              <a:t>The Minister of Defense has given support for this program</a:t>
            </a:r>
          </a:p>
          <a:p>
            <a:pPr algn="just"/>
            <a:endParaRPr lang="en-US" sz="800" dirty="0"/>
          </a:p>
          <a:p>
            <a:pPr algn="just">
              <a:buFont typeface="Arial" pitchFamily="34" charset="0"/>
              <a:buChar char="•"/>
            </a:pPr>
            <a:r>
              <a:rPr lang="en-US" sz="1600" b="1" dirty="0"/>
              <a:t>Nigeria Legion Endorsement: </a:t>
            </a:r>
            <a:r>
              <a:rPr lang="en-US" sz="1600" dirty="0"/>
              <a:t>The main body  </a:t>
            </a:r>
          </a:p>
          <a:p>
            <a:pPr algn="just"/>
            <a:r>
              <a:rPr lang="en-US" sz="1600" dirty="0"/>
              <a:t>of the legionnaires have also expressed full support  for scheme</a:t>
            </a:r>
          </a:p>
          <a:p>
            <a:pPr algn="just">
              <a:buFont typeface="Arial" pitchFamily="34" charset="0"/>
              <a:buChar char="•"/>
            </a:pPr>
            <a:endParaRPr lang="en-US" sz="1600" dirty="0"/>
          </a:p>
        </p:txBody>
      </p:sp>
      <p:pic>
        <p:nvPicPr>
          <p:cNvPr id="3075" name="Picture 3" descr="C:\Users\prisc\Desktop\imagesY1EGRNKJ.jpg"/>
          <p:cNvPicPr>
            <a:picLocks noChangeAspect="1" noChangeArrowheads="1"/>
          </p:cNvPicPr>
          <p:nvPr/>
        </p:nvPicPr>
        <p:blipFill>
          <a:blip r:embed="rId3"/>
          <a:srcRect/>
          <a:stretch>
            <a:fillRect/>
          </a:stretch>
        </p:blipFill>
        <p:spPr bwMode="auto">
          <a:xfrm>
            <a:off x="6781800" y="1600200"/>
            <a:ext cx="1962150" cy="2324100"/>
          </a:xfrm>
          <a:prstGeom prst="rect">
            <a:avLst/>
          </a:prstGeom>
          <a:noFill/>
        </p:spPr>
      </p:pic>
      <p:pic>
        <p:nvPicPr>
          <p:cNvPr id="3080" name="Picture 8" descr="C:\Users\prisc\Desktop\imagesD11LBZQ4.jpg"/>
          <p:cNvPicPr>
            <a:picLocks noChangeAspect="1" noChangeArrowheads="1"/>
          </p:cNvPicPr>
          <p:nvPr/>
        </p:nvPicPr>
        <p:blipFill>
          <a:blip r:embed="rId4"/>
          <a:srcRect/>
          <a:stretch>
            <a:fillRect/>
          </a:stretch>
        </p:blipFill>
        <p:spPr bwMode="auto">
          <a:xfrm>
            <a:off x="6467475" y="4648200"/>
            <a:ext cx="2676525" cy="1905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Scope  of NAPAAS Scheme</a:t>
            </a:r>
          </a:p>
        </p:txBody>
      </p:sp>
      <p:sp>
        <p:nvSpPr>
          <p:cNvPr id="3" name="Content Placeholder 2"/>
          <p:cNvSpPr>
            <a:spLocks noGrp="1"/>
          </p:cNvSpPr>
          <p:nvPr>
            <p:ph idx="1"/>
          </p:nvPr>
        </p:nvSpPr>
        <p:spPr>
          <a:xfrm>
            <a:off x="457200" y="1524001"/>
            <a:ext cx="8229600" cy="5029200"/>
          </a:xfrm>
        </p:spPr>
        <p:txBody>
          <a:bodyPr>
            <a:normAutofit fontScale="85000" lnSpcReduction="10000"/>
          </a:bodyPr>
          <a:lstStyle/>
          <a:p>
            <a:r>
              <a:rPr lang="en-US" dirty="0"/>
              <a:t>Basic Needs Items (PAAS) : Interested beneficiaries access to affordable basic need such as consumables, household equipments, motorcycles, </a:t>
            </a:r>
          </a:p>
          <a:p>
            <a:r>
              <a:rPr lang="en-US" dirty="0"/>
              <a:t>Telecommunication : CUG Mobile lines/phones</a:t>
            </a:r>
          </a:p>
          <a:p>
            <a:r>
              <a:rPr lang="en-US" dirty="0"/>
              <a:t>Health Scheme : Setting up HMO scheme</a:t>
            </a:r>
          </a:p>
          <a:p>
            <a:r>
              <a:rPr lang="en-US" dirty="0"/>
              <a:t>Housing Scheme: Accessing low-cost housing estate in collaboration with Federal Mortgage Institutions </a:t>
            </a:r>
          </a:p>
          <a:p>
            <a:r>
              <a:rPr lang="en-US" dirty="0"/>
              <a:t>Agricultural scheme: Implementing the out-growers program with FG Intervention and Partner Companies</a:t>
            </a:r>
          </a:p>
          <a:p>
            <a:r>
              <a:rPr lang="en-US" dirty="0"/>
              <a:t>Transportation Scheme: Accessing transport services</a:t>
            </a:r>
          </a:p>
          <a:p>
            <a:r>
              <a:rPr lang="en-US" dirty="0"/>
              <a:t>Microfinance : Setting up Microfinance Bank</a:t>
            </a:r>
          </a:p>
          <a:p>
            <a:r>
              <a:rPr lang="en-US" dirty="0"/>
              <a:t>Education Scheme: Providing educational items (Children)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00B0F0"/>
                </a:solidFill>
              </a:rPr>
              <a:t>Economic Empowerment-Pictorial</a:t>
            </a:r>
          </a:p>
        </p:txBody>
      </p:sp>
      <p:pic>
        <p:nvPicPr>
          <p:cNvPr id="4" name="Content Placeholder 3" descr="bag of rice.png"/>
          <p:cNvPicPr>
            <a:picLocks noGrp="1" noChangeAspect="1"/>
          </p:cNvPicPr>
          <p:nvPr>
            <p:ph idx="1"/>
          </p:nvPr>
        </p:nvPicPr>
        <p:blipFill>
          <a:blip r:embed="rId2"/>
          <a:stretch>
            <a:fillRect/>
          </a:stretch>
        </p:blipFill>
        <p:spPr>
          <a:xfrm>
            <a:off x="762001" y="1524001"/>
            <a:ext cx="2057400" cy="1752600"/>
          </a:xfrm>
        </p:spPr>
      </p:pic>
      <p:pic>
        <p:nvPicPr>
          <p:cNvPr id="2051" name="Picture 3" descr="C:\Users\prisc\Desktop\imagesZ4BG4TMU.jpg"/>
          <p:cNvPicPr>
            <a:picLocks noChangeAspect="1" noChangeArrowheads="1"/>
          </p:cNvPicPr>
          <p:nvPr/>
        </p:nvPicPr>
        <p:blipFill>
          <a:blip r:embed="rId3"/>
          <a:srcRect/>
          <a:stretch>
            <a:fillRect/>
          </a:stretch>
        </p:blipFill>
        <p:spPr bwMode="auto">
          <a:xfrm>
            <a:off x="3276600" y="5029200"/>
            <a:ext cx="2619375" cy="1590675"/>
          </a:xfrm>
          <a:prstGeom prst="rect">
            <a:avLst/>
          </a:prstGeom>
          <a:noFill/>
        </p:spPr>
      </p:pic>
      <p:pic>
        <p:nvPicPr>
          <p:cNvPr id="2052" name="Picture 4" descr="C:\Users\prisc\Desktop\imagesCCARZXP0.jpg"/>
          <p:cNvPicPr>
            <a:picLocks noChangeAspect="1" noChangeArrowheads="1"/>
          </p:cNvPicPr>
          <p:nvPr/>
        </p:nvPicPr>
        <p:blipFill>
          <a:blip r:embed="rId4"/>
          <a:srcRect/>
          <a:stretch>
            <a:fillRect/>
          </a:stretch>
        </p:blipFill>
        <p:spPr bwMode="auto">
          <a:xfrm>
            <a:off x="533400" y="5010150"/>
            <a:ext cx="2466975" cy="1695450"/>
          </a:xfrm>
          <a:prstGeom prst="rect">
            <a:avLst/>
          </a:prstGeom>
          <a:noFill/>
        </p:spPr>
      </p:pic>
      <p:pic>
        <p:nvPicPr>
          <p:cNvPr id="2053" name="Picture 5" descr="C:\Users\prisc\Desktop\images722OET9I.jpg"/>
          <p:cNvPicPr>
            <a:picLocks noChangeAspect="1" noChangeArrowheads="1"/>
          </p:cNvPicPr>
          <p:nvPr/>
        </p:nvPicPr>
        <p:blipFill>
          <a:blip r:embed="rId5"/>
          <a:srcRect/>
          <a:stretch>
            <a:fillRect/>
          </a:stretch>
        </p:blipFill>
        <p:spPr bwMode="auto">
          <a:xfrm>
            <a:off x="6172200" y="5181600"/>
            <a:ext cx="2695575" cy="1524000"/>
          </a:xfrm>
          <a:prstGeom prst="rect">
            <a:avLst/>
          </a:prstGeom>
          <a:noFill/>
        </p:spPr>
      </p:pic>
      <p:pic>
        <p:nvPicPr>
          <p:cNvPr id="2054" name="Picture 6" descr="C:\Users\prisc\Desktop\images1Y17387O.jpg"/>
          <p:cNvPicPr>
            <a:picLocks noChangeAspect="1" noChangeArrowheads="1"/>
          </p:cNvPicPr>
          <p:nvPr/>
        </p:nvPicPr>
        <p:blipFill>
          <a:blip r:embed="rId6"/>
          <a:srcRect/>
          <a:stretch>
            <a:fillRect/>
          </a:stretch>
        </p:blipFill>
        <p:spPr bwMode="auto">
          <a:xfrm>
            <a:off x="3200400" y="1447800"/>
            <a:ext cx="2609850" cy="1752600"/>
          </a:xfrm>
          <a:prstGeom prst="rect">
            <a:avLst/>
          </a:prstGeom>
          <a:noFill/>
        </p:spPr>
      </p:pic>
      <p:pic>
        <p:nvPicPr>
          <p:cNvPr id="2055" name="Picture 7" descr="C:\Users\prisc\Desktop\napaas loan.png"/>
          <p:cNvPicPr>
            <a:picLocks noChangeAspect="1" noChangeArrowheads="1"/>
          </p:cNvPicPr>
          <p:nvPr/>
        </p:nvPicPr>
        <p:blipFill>
          <a:blip r:embed="rId7"/>
          <a:srcRect/>
          <a:stretch>
            <a:fillRect/>
          </a:stretch>
        </p:blipFill>
        <p:spPr bwMode="auto">
          <a:xfrm>
            <a:off x="381000" y="3352800"/>
            <a:ext cx="2933700" cy="1562100"/>
          </a:xfrm>
          <a:prstGeom prst="rect">
            <a:avLst/>
          </a:prstGeom>
          <a:noFill/>
        </p:spPr>
      </p:pic>
      <p:pic>
        <p:nvPicPr>
          <p:cNvPr id="2056" name="Picture 8" descr="C:\Users\prisc\Desktop\imagesCUOZ70DV.jpg"/>
          <p:cNvPicPr>
            <a:picLocks noChangeAspect="1" noChangeArrowheads="1"/>
          </p:cNvPicPr>
          <p:nvPr/>
        </p:nvPicPr>
        <p:blipFill>
          <a:blip r:embed="rId8"/>
          <a:srcRect/>
          <a:stretch>
            <a:fillRect/>
          </a:stretch>
        </p:blipFill>
        <p:spPr bwMode="auto">
          <a:xfrm>
            <a:off x="3276601" y="3276600"/>
            <a:ext cx="2667000" cy="1647825"/>
          </a:xfrm>
          <a:prstGeom prst="rect">
            <a:avLst/>
          </a:prstGeom>
          <a:noFill/>
        </p:spPr>
      </p:pic>
      <p:pic>
        <p:nvPicPr>
          <p:cNvPr id="4098" name="Picture 2" descr="C:\Users\prisc\Desktop\imagesYVIP1W7D.jpg"/>
          <p:cNvPicPr>
            <a:picLocks noChangeAspect="1" noChangeArrowheads="1"/>
          </p:cNvPicPr>
          <p:nvPr/>
        </p:nvPicPr>
        <p:blipFill>
          <a:blip r:embed="rId9"/>
          <a:srcRect/>
          <a:stretch>
            <a:fillRect/>
          </a:stretch>
        </p:blipFill>
        <p:spPr bwMode="auto">
          <a:xfrm>
            <a:off x="6248400" y="3276600"/>
            <a:ext cx="2552700" cy="1790700"/>
          </a:xfrm>
          <a:prstGeom prst="rect">
            <a:avLst/>
          </a:prstGeom>
          <a:noFill/>
        </p:spPr>
      </p:pic>
      <p:pic>
        <p:nvPicPr>
          <p:cNvPr id="4099" name="Picture 3" descr="C:\Users\prisc\Desktop\imagesT8K37MF5.jpg"/>
          <p:cNvPicPr>
            <a:picLocks noChangeAspect="1" noChangeArrowheads="1"/>
          </p:cNvPicPr>
          <p:nvPr/>
        </p:nvPicPr>
        <p:blipFill>
          <a:blip r:embed="rId10"/>
          <a:srcRect/>
          <a:stretch>
            <a:fillRect/>
          </a:stretch>
        </p:blipFill>
        <p:spPr bwMode="auto">
          <a:xfrm>
            <a:off x="6248400" y="1676401"/>
            <a:ext cx="2533650" cy="1371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252728"/>
          </a:xfrm>
        </p:spPr>
        <p:txBody>
          <a:bodyPr>
            <a:normAutofit fontScale="90000"/>
          </a:bodyPr>
          <a:lstStyle/>
          <a:p>
            <a:r>
              <a:rPr lang="en-US" dirty="0">
                <a:solidFill>
                  <a:srgbClr val="00B0F0"/>
                </a:solidFill>
              </a:rPr>
              <a:t>Economic Empowerment Pictorials</a:t>
            </a:r>
          </a:p>
        </p:txBody>
      </p:sp>
      <p:pic>
        <p:nvPicPr>
          <p:cNvPr id="5122" name="Picture 2" descr="C:\Users\prisc\Desktop\imagesO2N3WFCO.jpg"/>
          <p:cNvPicPr>
            <a:picLocks noGrp="1" noChangeAspect="1" noChangeArrowheads="1"/>
          </p:cNvPicPr>
          <p:nvPr>
            <p:ph idx="1"/>
          </p:nvPr>
        </p:nvPicPr>
        <p:blipFill>
          <a:blip r:embed="rId2"/>
          <a:srcRect/>
          <a:stretch>
            <a:fillRect/>
          </a:stretch>
        </p:blipFill>
        <p:spPr bwMode="auto">
          <a:xfrm>
            <a:off x="6248400" y="1676400"/>
            <a:ext cx="2667000" cy="2438400"/>
          </a:xfrm>
          <a:prstGeom prst="rect">
            <a:avLst/>
          </a:prstGeom>
          <a:noFill/>
        </p:spPr>
      </p:pic>
      <p:pic>
        <p:nvPicPr>
          <p:cNvPr id="5123" name="Picture 3" descr="C:\Users\prisc\Desktop\pix napaas.jpg"/>
          <p:cNvPicPr>
            <a:picLocks noChangeAspect="1" noChangeArrowheads="1"/>
          </p:cNvPicPr>
          <p:nvPr/>
        </p:nvPicPr>
        <p:blipFill>
          <a:blip r:embed="rId3"/>
          <a:srcRect/>
          <a:stretch>
            <a:fillRect/>
          </a:stretch>
        </p:blipFill>
        <p:spPr bwMode="auto">
          <a:xfrm>
            <a:off x="304800" y="1676400"/>
            <a:ext cx="3048000" cy="2438400"/>
          </a:xfrm>
          <a:prstGeom prst="rect">
            <a:avLst/>
          </a:prstGeom>
          <a:noFill/>
        </p:spPr>
      </p:pic>
      <p:pic>
        <p:nvPicPr>
          <p:cNvPr id="5125" name="Picture 5" descr="C:\Users\prisc\Desktop\napaas loan 3.png"/>
          <p:cNvPicPr>
            <a:picLocks noChangeAspect="1" noChangeArrowheads="1"/>
          </p:cNvPicPr>
          <p:nvPr/>
        </p:nvPicPr>
        <p:blipFill>
          <a:blip r:embed="rId4"/>
          <a:srcRect/>
          <a:stretch>
            <a:fillRect/>
          </a:stretch>
        </p:blipFill>
        <p:spPr bwMode="auto">
          <a:xfrm>
            <a:off x="3429000" y="1676400"/>
            <a:ext cx="2667000" cy="2438400"/>
          </a:xfrm>
          <a:prstGeom prst="rect">
            <a:avLst/>
          </a:prstGeom>
          <a:noFill/>
        </p:spPr>
      </p:pic>
      <p:pic>
        <p:nvPicPr>
          <p:cNvPr id="5126" name="Picture 6" descr="C:\Users\prisc\Desktop\imagesZOG9BS70.jpg"/>
          <p:cNvPicPr>
            <a:picLocks noChangeAspect="1" noChangeArrowheads="1"/>
          </p:cNvPicPr>
          <p:nvPr/>
        </p:nvPicPr>
        <p:blipFill>
          <a:blip r:embed="rId5"/>
          <a:srcRect/>
          <a:stretch>
            <a:fillRect/>
          </a:stretch>
        </p:blipFill>
        <p:spPr bwMode="auto">
          <a:xfrm>
            <a:off x="6248400" y="4267200"/>
            <a:ext cx="2667000" cy="2352675"/>
          </a:xfrm>
          <a:prstGeom prst="rect">
            <a:avLst/>
          </a:prstGeom>
          <a:noFill/>
        </p:spPr>
      </p:pic>
      <p:pic>
        <p:nvPicPr>
          <p:cNvPr id="5127" name="Picture 7" descr="C:\Users\prisc\Desktop\imagesZQV5N0XP.jpg"/>
          <p:cNvPicPr>
            <a:picLocks noChangeAspect="1" noChangeArrowheads="1"/>
          </p:cNvPicPr>
          <p:nvPr/>
        </p:nvPicPr>
        <p:blipFill>
          <a:blip r:embed="rId6"/>
          <a:srcRect/>
          <a:stretch>
            <a:fillRect/>
          </a:stretch>
        </p:blipFill>
        <p:spPr bwMode="auto">
          <a:xfrm>
            <a:off x="3886200" y="4267200"/>
            <a:ext cx="2209800" cy="2362200"/>
          </a:xfrm>
          <a:prstGeom prst="rect">
            <a:avLst/>
          </a:prstGeom>
          <a:noFill/>
        </p:spPr>
      </p:pic>
      <p:pic>
        <p:nvPicPr>
          <p:cNvPr id="1027" name="Picture 3" descr="C:\Users\prisc\Desktop\imagesHZEHZJYB.jpg"/>
          <p:cNvPicPr>
            <a:picLocks noChangeAspect="1" noChangeArrowheads="1"/>
          </p:cNvPicPr>
          <p:nvPr/>
        </p:nvPicPr>
        <p:blipFill>
          <a:blip r:embed="rId7"/>
          <a:srcRect/>
          <a:stretch>
            <a:fillRect/>
          </a:stretch>
        </p:blipFill>
        <p:spPr bwMode="auto">
          <a:xfrm>
            <a:off x="228600" y="4267200"/>
            <a:ext cx="3581400" cy="2362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Partnership  and Funding</a:t>
            </a:r>
          </a:p>
        </p:txBody>
      </p:sp>
      <p:sp>
        <p:nvSpPr>
          <p:cNvPr id="3" name="Content Placeholder 2"/>
          <p:cNvSpPr>
            <a:spLocks noGrp="1"/>
          </p:cNvSpPr>
          <p:nvPr>
            <p:ph idx="1"/>
          </p:nvPr>
        </p:nvSpPr>
        <p:spPr/>
        <p:txBody>
          <a:bodyPr>
            <a:normAutofit fontScale="92500" lnSpcReduction="20000"/>
          </a:bodyPr>
          <a:lstStyle/>
          <a:p>
            <a:pPr>
              <a:buNone/>
            </a:pPr>
            <a:r>
              <a:rPr lang="en-US" dirty="0"/>
              <a:t>Partnership </a:t>
            </a:r>
          </a:p>
          <a:p>
            <a:r>
              <a:rPr lang="en-US" dirty="0"/>
              <a:t>Phillips Consulting ( Project Consultant)</a:t>
            </a:r>
          </a:p>
          <a:p>
            <a:r>
              <a:rPr lang="en-GB" dirty="0"/>
              <a:t>Technical Partner (9 Mobile) ,</a:t>
            </a:r>
          </a:p>
          <a:p>
            <a:r>
              <a:rPr lang="en-GB" dirty="0"/>
              <a:t> Nigeria Legion , Federal &amp; State Governments </a:t>
            </a:r>
          </a:p>
          <a:p>
            <a:r>
              <a:rPr lang="en-GB" dirty="0"/>
              <a:t>Insurance Company </a:t>
            </a:r>
          </a:p>
          <a:p>
            <a:r>
              <a:rPr lang="en-GB" dirty="0"/>
              <a:t>NGOs, Partner Companies</a:t>
            </a:r>
          </a:p>
          <a:p>
            <a:pPr>
              <a:buNone/>
            </a:pPr>
            <a:endParaRPr lang="en-GB" dirty="0"/>
          </a:p>
          <a:p>
            <a:pPr>
              <a:buNone/>
            </a:pPr>
            <a:r>
              <a:rPr lang="en-GB" dirty="0"/>
              <a:t>Funding</a:t>
            </a:r>
          </a:p>
          <a:p>
            <a:r>
              <a:rPr lang="en-GB" dirty="0"/>
              <a:t>Banks (Unity Bank, Fidelity Bank , First Bank)</a:t>
            </a:r>
          </a:p>
          <a:p>
            <a:r>
              <a:rPr lang="en-GB" dirty="0"/>
              <a:t>Companies (Corporate Social Responsibility ) </a:t>
            </a:r>
          </a:p>
          <a:p>
            <a:r>
              <a:rPr lang="en-GB" dirty="0"/>
              <a:t> Donor Agencies, Foundations - Grants /Gifts</a:t>
            </a:r>
          </a:p>
          <a:p>
            <a:r>
              <a:rPr lang="en-GB" dirty="0"/>
              <a:t>Private Lenders/Investors</a:t>
            </a:r>
          </a:p>
          <a:p>
            <a:pPr>
              <a:buNone/>
            </a:pPr>
            <a:endParaRPr lang="en-GB"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Phillips Consulting - Role</a:t>
            </a:r>
          </a:p>
        </p:txBody>
      </p:sp>
      <p:sp>
        <p:nvSpPr>
          <p:cNvPr id="3" name="Content Placeholder 2"/>
          <p:cNvSpPr>
            <a:spLocks noGrp="1"/>
          </p:cNvSpPr>
          <p:nvPr>
            <p:ph idx="1"/>
          </p:nvPr>
        </p:nvSpPr>
        <p:spPr/>
        <p:txBody>
          <a:bodyPr>
            <a:normAutofit fontScale="92500" lnSpcReduction="20000"/>
          </a:bodyPr>
          <a:lstStyle/>
          <a:p>
            <a:r>
              <a:rPr lang="en-US" dirty="0"/>
              <a:t>Program Managers</a:t>
            </a:r>
          </a:p>
          <a:p>
            <a:r>
              <a:rPr lang="en-US" dirty="0"/>
              <a:t>To monitor &amp; evaluate NAPAAS team activities- project coordination and implementation</a:t>
            </a:r>
          </a:p>
          <a:p>
            <a:r>
              <a:rPr lang="en-US" dirty="0"/>
              <a:t>Provide guidance as its consistent with best practices, government regulations and standards</a:t>
            </a:r>
          </a:p>
          <a:p>
            <a:r>
              <a:rPr lang="en-US" dirty="0"/>
              <a:t>Organize and  host forum for targeted stakeholders /investors</a:t>
            </a:r>
          </a:p>
          <a:p>
            <a:r>
              <a:rPr lang="en-US" dirty="0"/>
              <a:t>Help secure donor and grant schemes for ex-servicemen</a:t>
            </a:r>
          </a:p>
          <a:p>
            <a:r>
              <a:rPr lang="en-US" dirty="0"/>
              <a:t>Authenticate scheme with corporate international presence and involvement</a:t>
            </a:r>
          </a:p>
          <a:p>
            <a:endParaRPr lang="en-US" dirty="0"/>
          </a:p>
          <a:p>
            <a:endParaRPr lang="en-US" dirty="0"/>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Project Status/ Update</a:t>
            </a:r>
          </a:p>
        </p:txBody>
      </p:sp>
      <p:sp>
        <p:nvSpPr>
          <p:cNvPr id="3" name="Content Placeholder 2"/>
          <p:cNvSpPr>
            <a:spLocks noGrp="1"/>
          </p:cNvSpPr>
          <p:nvPr>
            <p:ph idx="1"/>
          </p:nvPr>
        </p:nvSpPr>
        <p:spPr>
          <a:xfrm>
            <a:off x="457200" y="1447801"/>
            <a:ext cx="8229600" cy="5410200"/>
          </a:xfrm>
        </p:spPr>
        <p:txBody>
          <a:bodyPr>
            <a:normAutofit fontScale="85000" lnSpcReduction="10000"/>
          </a:bodyPr>
          <a:lstStyle/>
          <a:p>
            <a:r>
              <a:rPr lang="en-US" dirty="0"/>
              <a:t>All necessary documentation and approval obtained including Presidential and Ministerial endorsements</a:t>
            </a:r>
          </a:p>
          <a:p>
            <a:r>
              <a:rPr lang="en-US" dirty="0"/>
              <a:t>Banks alignment and involvement secured</a:t>
            </a:r>
          </a:p>
          <a:p>
            <a:r>
              <a:rPr lang="en-US" dirty="0"/>
              <a:t>Suppliers/Investors engaged and ready to deliver basic need items, some already made commitment payment</a:t>
            </a:r>
          </a:p>
          <a:p>
            <a:r>
              <a:rPr lang="en-US" dirty="0"/>
              <a:t>Insurance Company engaged –Standard Alliance Ltd.</a:t>
            </a:r>
          </a:p>
          <a:p>
            <a:r>
              <a:rPr lang="en-US" dirty="0"/>
              <a:t>Funding for proposed Microfinance Bank secured</a:t>
            </a:r>
          </a:p>
          <a:p>
            <a:r>
              <a:rPr lang="en-US" dirty="0"/>
              <a:t>BG offer obtained/ Instrument been processed</a:t>
            </a:r>
          </a:p>
          <a:p>
            <a:r>
              <a:rPr lang="en-US" dirty="0"/>
              <a:t>Other Financial Investors have been engaged</a:t>
            </a:r>
          </a:p>
          <a:p>
            <a:r>
              <a:rPr lang="en-US" dirty="0"/>
              <a:t>Book launch on Economic Empowerment initiative for Ex-servicemen been developed</a:t>
            </a:r>
          </a:p>
          <a:p>
            <a:r>
              <a:rPr lang="en-US" dirty="0"/>
              <a:t>National Launch/flag-off slated for March 15/16, 2018 in </a:t>
            </a:r>
            <a:r>
              <a:rPr lang="en-US" dirty="0" err="1"/>
              <a:t>Jos</a:t>
            </a:r>
            <a:r>
              <a:rPr lang="en-US" dirty="0"/>
              <a:t>, Plateau State</a:t>
            </a:r>
          </a:p>
          <a:p>
            <a:endParaRPr lang="en-US" dirty="0"/>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6">
                    <a:lumMod val="40000"/>
                    <a:lumOff val="60000"/>
                  </a:schemeClr>
                </a:solidFill>
              </a:rPr>
              <a:t>1. Personal Asset Acquisition Scheme (PAAS) – For  Basic Items</a:t>
            </a:r>
          </a:p>
        </p:txBody>
      </p:sp>
      <p:sp>
        <p:nvSpPr>
          <p:cNvPr id="3" name="Content Placeholder 2"/>
          <p:cNvSpPr>
            <a:spLocks noGrp="1"/>
          </p:cNvSpPr>
          <p:nvPr>
            <p:ph idx="1"/>
          </p:nvPr>
        </p:nvSpPr>
        <p:spPr>
          <a:xfrm>
            <a:off x="228600" y="1775191"/>
            <a:ext cx="5715000" cy="4625609"/>
          </a:xfrm>
        </p:spPr>
        <p:txBody>
          <a:bodyPr>
            <a:normAutofit fontScale="85000" lnSpcReduction="10000"/>
          </a:bodyPr>
          <a:lstStyle/>
          <a:p>
            <a:r>
              <a:rPr lang="en-US" dirty="0"/>
              <a:t>The interested legionnaires can acquire basic items at affordable prices with a structure flexible repayment plan upon meeting the requirements</a:t>
            </a:r>
          </a:p>
          <a:p>
            <a:pPr>
              <a:buNone/>
            </a:pPr>
            <a:r>
              <a:rPr lang="en-US" dirty="0"/>
              <a:t>These items include but not limited to:</a:t>
            </a:r>
          </a:p>
          <a:p>
            <a:r>
              <a:rPr lang="en-US" dirty="0"/>
              <a:t> Consumables like Rice, Groundnut Oil, Tin Tomatoes, Garri</a:t>
            </a:r>
          </a:p>
          <a:p>
            <a:r>
              <a:rPr lang="en-US" dirty="0"/>
              <a:t> Household equipment like Television, Fridge, Generator Set</a:t>
            </a:r>
          </a:p>
          <a:p>
            <a:r>
              <a:rPr lang="en-US" dirty="0"/>
              <a:t>Motorcycle, Tricycle (</a:t>
            </a:r>
            <a:r>
              <a:rPr lang="en-US" dirty="0" err="1"/>
              <a:t>Keke</a:t>
            </a:r>
            <a:r>
              <a:rPr lang="en-US" dirty="0"/>
              <a:t>)</a:t>
            </a:r>
          </a:p>
          <a:p>
            <a:r>
              <a:rPr lang="en-US" dirty="0"/>
              <a:t>Laptop</a:t>
            </a:r>
          </a:p>
          <a:p>
            <a:endParaRPr lang="en-US" dirty="0"/>
          </a:p>
        </p:txBody>
      </p:sp>
      <p:pic>
        <p:nvPicPr>
          <p:cNvPr id="4098" name="Picture 2" descr="C:\Users\prisc\Desktop\images5CRV1DN0.jpg"/>
          <p:cNvPicPr>
            <a:picLocks noChangeAspect="1" noChangeArrowheads="1"/>
          </p:cNvPicPr>
          <p:nvPr/>
        </p:nvPicPr>
        <p:blipFill>
          <a:blip r:embed="rId2"/>
          <a:srcRect/>
          <a:stretch>
            <a:fillRect/>
          </a:stretch>
        </p:blipFill>
        <p:spPr bwMode="auto">
          <a:xfrm>
            <a:off x="6019800" y="1828800"/>
            <a:ext cx="2819400" cy="2286000"/>
          </a:xfrm>
          <a:prstGeom prst="rect">
            <a:avLst/>
          </a:prstGeom>
          <a:noFill/>
        </p:spPr>
      </p:pic>
      <p:pic>
        <p:nvPicPr>
          <p:cNvPr id="4099" name="Picture 3" descr="C:\Users\prisc\Desktop\napaas tv.png"/>
          <p:cNvPicPr>
            <a:picLocks noChangeAspect="1" noChangeArrowheads="1"/>
          </p:cNvPicPr>
          <p:nvPr/>
        </p:nvPicPr>
        <p:blipFill>
          <a:blip r:embed="rId3"/>
          <a:srcRect/>
          <a:stretch>
            <a:fillRect/>
          </a:stretch>
        </p:blipFill>
        <p:spPr bwMode="auto">
          <a:xfrm>
            <a:off x="6096000" y="4419600"/>
            <a:ext cx="2743200" cy="2133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40000"/>
                    <a:lumOff val="60000"/>
                  </a:schemeClr>
                </a:solidFill>
              </a:rPr>
              <a:t>Basic Needs Item (PAAS)</a:t>
            </a:r>
          </a:p>
        </p:txBody>
      </p:sp>
      <p:pic>
        <p:nvPicPr>
          <p:cNvPr id="4" name="Picture 2" descr="C:\Users\prisc\Desktop\imagesVZF3ZY1D.jpg"/>
          <p:cNvPicPr>
            <a:picLocks noChangeAspect="1" noChangeArrowheads="1"/>
          </p:cNvPicPr>
          <p:nvPr/>
        </p:nvPicPr>
        <p:blipFill>
          <a:blip r:embed="rId2"/>
          <a:srcRect/>
          <a:stretch>
            <a:fillRect/>
          </a:stretch>
        </p:blipFill>
        <p:spPr bwMode="auto">
          <a:xfrm>
            <a:off x="457200" y="1981200"/>
            <a:ext cx="2328863" cy="1752600"/>
          </a:xfrm>
          <a:prstGeom prst="rect">
            <a:avLst/>
          </a:prstGeom>
          <a:noFill/>
        </p:spPr>
      </p:pic>
      <p:pic>
        <p:nvPicPr>
          <p:cNvPr id="5" name="Picture 10" descr="C:\Users\prisc\Desktop\imagesGJCURE9U.jpg"/>
          <p:cNvPicPr>
            <a:picLocks noChangeAspect="1" noChangeArrowheads="1"/>
          </p:cNvPicPr>
          <p:nvPr/>
        </p:nvPicPr>
        <p:blipFill>
          <a:blip r:embed="rId3"/>
          <a:srcRect/>
          <a:stretch>
            <a:fillRect/>
          </a:stretch>
        </p:blipFill>
        <p:spPr bwMode="auto">
          <a:xfrm>
            <a:off x="3581400" y="1600200"/>
            <a:ext cx="2466975" cy="1857375"/>
          </a:xfrm>
          <a:prstGeom prst="rect">
            <a:avLst/>
          </a:prstGeom>
          <a:noFill/>
        </p:spPr>
      </p:pic>
      <p:pic>
        <p:nvPicPr>
          <p:cNvPr id="3074" name="Picture 2" descr="C:\Users\prisc\Desktop\napaas fridge.png"/>
          <p:cNvPicPr>
            <a:picLocks noChangeAspect="1" noChangeArrowheads="1"/>
          </p:cNvPicPr>
          <p:nvPr/>
        </p:nvPicPr>
        <p:blipFill>
          <a:blip r:embed="rId4"/>
          <a:srcRect/>
          <a:stretch>
            <a:fillRect/>
          </a:stretch>
        </p:blipFill>
        <p:spPr bwMode="auto">
          <a:xfrm>
            <a:off x="304800" y="4267200"/>
            <a:ext cx="2143125" cy="2143125"/>
          </a:xfrm>
          <a:prstGeom prst="rect">
            <a:avLst/>
          </a:prstGeom>
          <a:noFill/>
        </p:spPr>
      </p:pic>
      <p:pic>
        <p:nvPicPr>
          <p:cNvPr id="3075" name="Picture 3" descr="C:\Users\prisc\Desktop\imagesOX1FGE07.jpg"/>
          <p:cNvPicPr>
            <a:picLocks noChangeAspect="1" noChangeArrowheads="1"/>
          </p:cNvPicPr>
          <p:nvPr/>
        </p:nvPicPr>
        <p:blipFill>
          <a:blip r:embed="rId5"/>
          <a:srcRect/>
          <a:stretch>
            <a:fillRect/>
          </a:stretch>
        </p:blipFill>
        <p:spPr bwMode="auto">
          <a:xfrm>
            <a:off x="3352800" y="3581400"/>
            <a:ext cx="3181350" cy="1438275"/>
          </a:xfrm>
          <a:prstGeom prst="rect">
            <a:avLst/>
          </a:prstGeom>
          <a:noFill/>
        </p:spPr>
      </p:pic>
      <p:pic>
        <p:nvPicPr>
          <p:cNvPr id="3076" name="Picture 4" descr="C:\Users\prisc\Desktop\napaas fridge 3.png"/>
          <p:cNvPicPr>
            <a:picLocks noChangeAspect="1" noChangeArrowheads="1"/>
          </p:cNvPicPr>
          <p:nvPr/>
        </p:nvPicPr>
        <p:blipFill>
          <a:blip r:embed="rId6"/>
          <a:srcRect/>
          <a:stretch>
            <a:fillRect/>
          </a:stretch>
        </p:blipFill>
        <p:spPr bwMode="auto">
          <a:xfrm>
            <a:off x="6781800" y="1752600"/>
            <a:ext cx="2143125" cy="2143125"/>
          </a:xfrm>
          <a:prstGeom prst="rect">
            <a:avLst/>
          </a:prstGeom>
          <a:noFill/>
        </p:spPr>
      </p:pic>
      <p:pic>
        <p:nvPicPr>
          <p:cNvPr id="3077" name="Picture 5" descr="C:\Users\prisc\Desktop\imagesO3U4ETVF.jpg"/>
          <p:cNvPicPr>
            <a:picLocks noChangeAspect="1" noChangeArrowheads="1"/>
          </p:cNvPicPr>
          <p:nvPr/>
        </p:nvPicPr>
        <p:blipFill>
          <a:blip r:embed="rId7"/>
          <a:srcRect/>
          <a:stretch>
            <a:fillRect/>
          </a:stretch>
        </p:blipFill>
        <p:spPr bwMode="auto">
          <a:xfrm>
            <a:off x="6553200" y="4724400"/>
            <a:ext cx="2390775" cy="1914525"/>
          </a:xfrm>
          <a:prstGeom prst="rect">
            <a:avLst/>
          </a:prstGeom>
          <a:noFill/>
        </p:spPr>
      </p:pic>
      <p:pic>
        <p:nvPicPr>
          <p:cNvPr id="3078" name="Picture 6" descr="C:\Users\prisc\Desktop\imagesOK8QOQAK.jpg"/>
          <p:cNvPicPr>
            <a:picLocks noChangeAspect="1" noChangeArrowheads="1"/>
          </p:cNvPicPr>
          <p:nvPr/>
        </p:nvPicPr>
        <p:blipFill>
          <a:blip r:embed="rId8"/>
          <a:srcRect/>
          <a:stretch>
            <a:fillRect/>
          </a:stretch>
        </p:blipFill>
        <p:spPr bwMode="auto">
          <a:xfrm>
            <a:off x="3352800" y="4953000"/>
            <a:ext cx="2628900" cy="17430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40000"/>
                    <a:lumOff val="60000"/>
                  </a:schemeClr>
                </a:solidFill>
              </a:rPr>
              <a:t>Transaction Dynamics</a:t>
            </a:r>
          </a:p>
        </p:txBody>
      </p:sp>
      <p:sp>
        <p:nvSpPr>
          <p:cNvPr id="3" name="Content Placeholder 2"/>
          <p:cNvSpPr>
            <a:spLocks noGrp="1"/>
          </p:cNvSpPr>
          <p:nvPr>
            <p:ph idx="1"/>
          </p:nvPr>
        </p:nvSpPr>
        <p:spPr/>
        <p:txBody>
          <a:bodyPr>
            <a:normAutofit fontScale="92500"/>
          </a:bodyPr>
          <a:lstStyle/>
          <a:p>
            <a:r>
              <a:rPr lang="en-US" dirty="0"/>
              <a:t>Payment of a Mandatory non refundable security deposit/participatory fee of N10,000</a:t>
            </a:r>
          </a:p>
          <a:p>
            <a:r>
              <a:rPr lang="en-US" dirty="0"/>
              <a:t>Life Insurance of Beneficiaries &amp; Comprehensive insurance of non consumable items</a:t>
            </a:r>
          </a:p>
          <a:p>
            <a:r>
              <a:rPr lang="en-US" dirty="0"/>
              <a:t>In-built Cost of items to include: Transportation, Handling Charges, Warehousing, Road Settlements, Admin Charges, Bank Charges</a:t>
            </a:r>
          </a:p>
          <a:p>
            <a:r>
              <a:rPr lang="en-US" dirty="0"/>
              <a:t>Consultancy Services , Commissions and facilitating payments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40000"/>
                    <a:lumOff val="60000"/>
                  </a:schemeClr>
                </a:solidFill>
              </a:rPr>
              <a:t>Contractors Obligation</a:t>
            </a:r>
          </a:p>
        </p:txBody>
      </p:sp>
      <p:sp>
        <p:nvSpPr>
          <p:cNvPr id="3" name="Content Placeholder 2"/>
          <p:cNvSpPr>
            <a:spLocks noGrp="1"/>
          </p:cNvSpPr>
          <p:nvPr>
            <p:ph idx="1"/>
          </p:nvPr>
        </p:nvSpPr>
        <p:spPr/>
        <p:txBody>
          <a:bodyPr/>
          <a:lstStyle/>
          <a:p>
            <a:r>
              <a:rPr lang="en-US" dirty="0"/>
              <a:t>Purchase of registration form (non refundable fee)</a:t>
            </a:r>
          </a:p>
          <a:p>
            <a:r>
              <a:rPr lang="en-US" dirty="0"/>
              <a:t>Provision of necessary registration documents</a:t>
            </a:r>
          </a:p>
          <a:p>
            <a:r>
              <a:rPr lang="en-US" dirty="0"/>
              <a:t>Acknowledgement of Award letter and Management</a:t>
            </a:r>
          </a:p>
          <a:p>
            <a:r>
              <a:rPr lang="en-US" dirty="0"/>
              <a:t>Letter of Acceptance of award/contract</a:t>
            </a:r>
          </a:p>
          <a:p>
            <a:r>
              <a:rPr lang="en-US" dirty="0"/>
              <a:t>Pro forma Invoice and delivery note of supply</a:t>
            </a:r>
          </a:p>
          <a:p>
            <a:r>
              <a:rPr lang="en-US" dirty="0"/>
              <a:t>Supply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6">
                    <a:lumMod val="40000"/>
                    <a:lumOff val="60000"/>
                  </a:schemeClr>
                </a:solidFill>
              </a:rPr>
              <a:t>Requirement from Beneficiaries </a:t>
            </a:r>
          </a:p>
        </p:txBody>
      </p:sp>
      <p:sp>
        <p:nvSpPr>
          <p:cNvPr id="3" name="Content Placeholder 2"/>
          <p:cNvSpPr>
            <a:spLocks noGrp="1"/>
          </p:cNvSpPr>
          <p:nvPr>
            <p:ph idx="1"/>
          </p:nvPr>
        </p:nvSpPr>
        <p:spPr>
          <a:xfrm>
            <a:off x="304800" y="1775191"/>
            <a:ext cx="8610600" cy="4625609"/>
          </a:xfrm>
        </p:spPr>
        <p:txBody>
          <a:bodyPr/>
          <a:lstStyle/>
          <a:p>
            <a:r>
              <a:rPr lang="en-US" dirty="0"/>
              <a:t>Interested Beneficiaries to obtain and complete application form </a:t>
            </a:r>
          </a:p>
          <a:p>
            <a:r>
              <a:rPr lang="en-US" dirty="0"/>
              <a:t>Sign and issue  ISPO in favor of supplier</a:t>
            </a:r>
          </a:p>
          <a:p>
            <a:r>
              <a:rPr lang="en-US" dirty="0"/>
              <a:t>Pay Non refundable mandatory contributory security deposit of N10,000</a:t>
            </a:r>
          </a:p>
          <a:p>
            <a:r>
              <a:rPr lang="en-US" dirty="0"/>
              <a:t>Sign Life Insurance documents</a:t>
            </a:r>
          </a:p>
          <a:p>
            <a:r>
              <a:rPr lang="en-US" dirty="0"/>
              <a:t>Provide all relevant documents like I.D Card etc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762000"/>
            <a:ext cx="5334000" cy="2514600"/>
          </a:xfrm>
        </p:spPr>
        <p:txBody>
          <a:bodyPr>
            <a:normAutofit/>
          </a:bodyPr>
          <a:lstStyle/>
          <a:p>
            <a:pPr algn="r"/>
            <a:r>
              <a:rPr lang="en-US" dirty="0">
                <a:solidFill>
                  <a:srgbClr val="FF0000"/>
                </a:solidFill>
              </a:rPr>
              <a:t>NAPAAS</a:t>
            </a:r>
            <a:br>
              <a:rPr lang="en-US" dirty="0">
                <a:solidFill>
                  <a:srgbClr val="FF0000"/>
                </a:solidFill>
              </a:rPr>
            </a:br>
            <a:r>
              <a:rPr lang="en-US" dirty="0">
                <a:solidFill>
                  <a:srgbClr val="FF0000"/>
                </a:solidFill>
              </a:rPr>
              <a:t>HOUSING </a:t>
            </a:r>
            <a:br>
              <a:rPr lang="en-US" dirty="0">
                <a:solidFill>
                  <a:srgbClr val="FF0000"/>
                </a:solidFill>
              </a:rPr>
            </a:br>
            <a:r>
              <a:rPr lang="en-US" dirty="0">
                <a:solidFill>
                  <a:srgbClr val="FF0000"/>
                </a:solidFill>
              </a:rPr>
              <a:t>SCHEME</a:t>
            </a:r>
          </a:p>
        </p:txBody>
      </p:sp>
      <p:sp>
        <p:nvSpPr>
          <p:cNvPr id="3" name="Subtitle 2"/>
          <p:cNvSpPr>
            <a:spLocks noGrp="1"/>
          </p:cNvSpPr>
          <p:nvPr>
            <p:ph type="subTitle" idx="1"/>
          </p:nvPr>
        </p:nvSpPr>
        <p:spPr>
          <a:xfrm>
            <a:off x="3810000" y="3962400"/>
            <a:ext cx="5029200" cy="457200"/>
          </a:xfrm>
        </p:spPr>
        <p:txBody>
          <a:bodyPr/>
          <a:lstStyle/>
          <a:p>
            <a:pPr algn="r"/>
            <a:r>
              <a:rPr lang="en-US" dirty="0"/>
              <a:t>         FOR LEGIONNAIRES</a:t>
            </a:r>
          </a:p>
        </p:txBody>
      </p:sp>
      <p:pic>
        <p:nvPicPr>
          <p:cNvPr id="6" name="Picture 3" descr="C:\Users\prisc\Desktop\images2LR0HFZ3.jpg"/>
          <p:cNvPicPr>
            <a:picLocks noChangeAspect="1" noChangeArrowheads="1"/>
          </p:cNvPicPr>
          <p:nvPr/>
        </p:nvPicPr>
        <p:blipFill>
          <a:blip r:embed="rId2"/>
          <a:srcRect/>
          <a:stretch>
            <a:fillRect/>
          </a:stretch>
        </p:blipFill>
        <p:spPr bwMode="auto">
          <a:xfrm>
            <a:off x="914400" y="762000"/>
            <a:ext cx="4648199" cy="367665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2. HOUSING SCHEME</a:t>
            </a:r>
          </a:p>
        </p:txBody>
      </p:sp>
      <p:sp>
        <p:nvSpPr>
          <p:cNvPr id="3" name="Content Placeholder 2"/>
          <p:cNvSpPr>
            <a:spLocks noGrp="1"/>
          </p:cNvSpPr>
          <p:nvPr>
            <p:ph idx="1"/>
          </p:nvPr>
        </p:nvSpPr>
        <p:spPr/>
        <p:txBody>
          <a:bodyPr>
            <a:normAutofit fontScale="92500"/>
          </a:bodyPr>
          <a:lstStyle/>
          <a:p>
            <a:r>
              <a:rPr lang="en-US" dirty="0"/>
              <a:t>Napaas will collaborate with Federal Mortgage Institutions and Real Estate Developers to structure  a low cost housing estate scheme for Interested beneficiaries </a:t>
            </a:r>
          </a:p>
          <a:p>
            <a:r>
              <a:rPr lang="en-US" dirty="0"/>
              <a:t>This scheme will involve building 50 or 100 units of 2 bedroom and 3 bedroom bungalows in a closed estate setting in all 19 Northern States</a:t>
            </a:r>
          </a:p>
          <a:p>
            <a:r>
              <a:rPr lang="en-US" dirty="0"/>
              <a:t>Interested Beneficiaries can access the low-cost housing estate upon meeting the requirements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Scope of Estate Facilities/ Layout</a:t>
            </a:r>
          </a:p>
        </p:txBody>
      </p:sp>
      <p:sp>
        <p:nvSpPr>
          <p:cNvPr id="3" name="Content Placeholder 2"/>
          <p:cNvSpPr>
            <a:spLocks noGrp="1"/>
          </p:cNvSpPr>
          <p:nvPr>
            <p:ph idx="1"/>
          </p:nvPr>
        </p:nvSpPr>
        <p:spPr/>
        <p:txBody>
          <a:bodyPr>
            <a:normAutofit fontScale="92500" lnSpcReduction="20000"/>
          </a:bodyPr>
          <a:lstStyle/>
          <a:p>
            <a:r>
              <a:rPr lang="en-US" dirty="0"/>
              <a:t>2 &amp; 3 bedroom bungalows (50 or 100 units)</a:t>
            </a:r>
          </a:p>
          <a:p>
            <a:r>
              <a:rPr lang="en-US" dirty="0"/>
              <a:t>Basic road network – Main roads and layout</a:t>
            </a:r>
          </a:p>
          <a:p>
            <a:r>
              <a:rPr lang="en-US" dirty="0"/>
              <a:t>Electrification / Street light</a:t>
            </a:r>
          </a:p>
          <a:p>
            <a:r>
              <a:rPr lang="en-US" dirty="0"/>
              <a:t>Portable Water </a:t>
            </a:r>
          </a:p>
          <a:p>
            <a:r>
              <a:rPr lang="en-US" dirty="0"/>
              <a:t>Drainage system</a:t>
            </a:r>
          </a:p>
          <a:p>
            <a:r>
              <a:rPr lang="en-US" dirty="0"/>
              <a:t>Individual Sewerage/Septic Tanks</a:t>
            </a:r>
          </a:p>
          <a:p>
            <a:r>
              <a:rPr lang="en-US" dirty="0"/>
              <a:t>Electrical Metering System Installed</a:t>
            </a:r>
          </a:p>
          <a:p>
            <a:r>
              <a:rPr lang="en-US" dirty="0"/>
              <a:t>Perimeter fencing</a:t>
            </a:r>
          </a:p>
          <a:p>
            <a:r>
              <a:rPr lang="en-US" dirty="0"/>
              <a:t>Parking lot</a:t>
            </a:r>
          </a:p>
          <a:p>
            <a:r>
              <a:rPr lang="en-US" dirty="0"/>
              <a:t>Security post</a:t>
            </a:r>
          </a:p>
          <a:p>
            <a:r>
              <a:rPr lang="en-US" dirty="0"/>
              <a:t>Playground</a:t>
            </a:r>
          </a:p>
          <a:p>
            <a:r>
              <a:rPr lang="en-US" dirty="0"/>
              <a:t>Community Center</a:t>
            </a:r>
          </a:p>
          <a:p>
            <a:endParaRPr lang="en-US"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LOW COST HOUSING SHEME</a:t>
            </a:r>
          </a:p>
        </p:txBody>
      </p:sp>
      <p:pic>
        <p:nvPicPr>
          <p:cNvPr id="4" name="Content Placeholder 3" descr="C:\Users\prisc\Desktop\imagesPEA84MD8.jpg"/>
          <p:cNvPicPr>
            <a:picLocks noGrp="1" noChangeAspect="1" noChangeArrowheads="1"/>
          </p:cNvPicPr>
          <p:nvPr>
            <p:ph idx="1"/>
          </p:nvPr>
        </p:nvPicPr>
        <p:blipFill>
          <a:blip r:embed="rId2"/>
          <a:srcRect/>
          <a:stretch>
            <a:fillRect/>
          </a:stretch>
        </p:blipFill>
        <p:spPr bwMode="auto">
          <a:xfrm>
            <a:off x="533400" y="1752600"/>
            <a:ext cx="8153400" cy="4572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2  &amp; 3 Bedroom Bungalows</a:t>
            </a:r>
          </a:p>
        </p:txBody>
      </p:sp>
      <p:pic>
        <p:nvPicPr>
          <p:cNvPr id="4098" name="Picture 2" descr="C:\Users\prisc\Desktop\imagesTI7QIYZ7.jpg"/>
          <p:cNvPicPr>
            <a:picLocks noGrp="1" noChangeAspect="1" noChangeArrowheads="1"/>
          </p:cNvPicPr>
          <p:nvPr>
            <p:ph idx="1"/>
          </p:nvPr>
        </p:nvPicPr>
        <p:blipFill>
          <a:blip r:embed="rId2"/>
          <a:srcRect/>
          <a:stretch>
            <a:fillRect/>
          </a:stretch>
        </p:blipFill>
        <p:spPr bwMode="auto">
          <a:xfrm>
            <a:off x="533400" y="4572000"/>
            <a:ext cx="8153400" cy="2133600"/>
          </a:xfrm>
          <a:prstGeom prst="rect">
            <a:avLst/>
          </a:prstGeom>
          <a:noFill/>
        </p:spPr>
      </p:pic>
      <p:pic>
        <p:nvPicPr>
          <p:cNvPr id="4" name="Picture 2" descr="C:\Users\prisc\Desktop\images1J0HJAYN.jpg"/>
          <p:cNvPicPr>
            <a:picLocks noChangeAspect="1" noChangeArrowheads="1"/>
          </p:cNvPicPr>
          <p:nvPr/>
        </p:nvPicPr>
        <p:blipFill>
          <a:blip r:embed="rId3"/>
          <a:srcRect/>
          <a:stretch>
            <a:fillRect/>
          </a:stretch>
        </p:blipFill>
        <p:spPr bwMode="auto">
          <a:xfrm>
            <a:off x="533400" y="1524000"/>
            <a:ext cx="8153400" cy="2667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fontScale="90000"/>
          </a:bodyPr>
          <a:lstStyle/>
          <a:p>
            <a:br>
              <a:rPr lang="en-US" dirty="0"/>
            </a:br>
            <a:r>
              <a:rPr lang="en-US" dirty="0">
                <a:solidFill>
                  <a:srgbClr val="FF0000"/>
                </a:solidFill>
              </a:rPr>
              <a:t>TRANSACTION DYNAMICS</a:t>
            </a:r>
            <a:br>
              <a:rPr lang="en-US" dirty="0"/>
            </a:br>
            <a:endParaRPr lang="en-US" dirty="0"/>
          </a:p>
        </p:txBody>
      </p:sp>
      <p:sp>
        <p:nvSpPr>
          <p:cNvPr id="3" name="Content Placeholder 2"/>
          <p:cNvSpPr>
            <a:spLocks noGrp="1"/>
          </p:cNvSpPr>
          <p:nvPr>
            <p:ph idx="1"/>
          </p:nvPr>
        </p:nvSpPr>
        <p:spPr/>
        <p:txBody>
          <a:bodyPr>
            <a:normAutofit/>
          </a:bodyPr>
          <a:lstStyle/>
          <a:p>
            <a:r>
              <a:rPr lang="en-US" dirty="0"/>
              <a:t>3 Bed room Bungalow to cost N5 Million</a:t>
            </a:r>
          </a:p>
          <a:p>
            <a:r>
              <a:rPr lang="en-US" dirty="0"/>
              <a:t>2 Bed room to Cost N4.3 Million</a:t>
            </a:r>
          </a:p>
          <a:p>
            <a:r>
              <a:rPr lang="en-US" dirty="0"/>
              <a:t>Initial Down Payment/ Deposit (10%  of Cost) – to be discussed</a:t>
            </a:r>
          </a:p>
          <a:p>
            <a:r>
              <a:rPr lang="en-US" dirty="0"/>
              <a:t>Monthly repayment value (to be determined)</a:t>
            </a:r>
          </a:p>
          <a:p>
            <a:r>
              <a:rPr lang="en-US" dirty="0"/>
              <a:t>Tenor – 5 years </a:t>
            </a:r>
          </a:p>
          <a:p>
            <a:r>
              <a:rPr lang="en-US" dirty="0"/>
              <a:t>Insurance coverage</a:t>
            </a:r>
          </a:p>
          <a:p>
            <a:r>
              <a:rPr lang="en-US" dirty="0"/>
              <a:t>Security</a:t>
            </a:r>
          </a:p>
          <a:p>
            <a:endParaRPr lang="en-US" sz="3600" dirty="0"/>
          </a:p>
          <a:p>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NAPAAS Management Team </a:t>
            </a:r>
          </a:p>
        </p:txBody>
      </p:sp>
      <p:sp>
        <p:nvSpPr>
          <p:cNvPr id="3" name="Content Placeholder 2"/>
          <p:cNvSpPr>
            <a:spLocks noGrp="1"/>
          </p:cNvSpPr>
          <p:nvPr>
            <p:ph idx="1"/>
          </p:nvPr>
        </p:nvSpPr>
        <p:spPr/>
        <p:txBody>
          <a:bodyPr>
            <a:normAutofit/>
          </a:bodyPr>
          <a:lstStyle/>
          <a:p>
            <a:pPr>
              <a:buNone/>
            </a:pPr>
            <a:r>
              <a:rPr lang="en-US" dirty="0"/>
              <a:t>Responsible for the following actions: </a:t>
            </a:r>
          </a:p>
          <a:p>
            <a:r>
              <a:rPr lang="en-US" dirty="0"/>
              <a:t> Coordinate goals and efforts, </a:t>
            </a:r>
          </a:p>
          <a:p>
            <a:r>
              <a:rPr lang="en-US" dirty="0"/>
              <a:t> Seek funding opportunities,</a:t>
            </a:r>
          </a:p>
          <a:p>
            <a:r>
              <a:rPr lang="en-US" dirty="0"/>
              <a:t>  Establish supply and demand for housing (Number of interested beneficiary),</a:t>
            </a:r>
          </a:p>
          <a:p>
            <a:r>
              <a:rPr lang="en-US" dirty="0"/>
              <a:t>  Secure Large Residential Land Area from Nigeria  Legion </a:t>
            </a:r>
          </a:p>
          <a:p>
            <a:r>
              <a:rPr lang="en-US" dirty="0"/>
              <a:t>  Search for best deal from Developers</a:t>
            </a:r>
          </a:p>
          <a:p>
            <a:r>
              <a:rPr lang="en-US" dirty="0"/>
              <a:t>  Maximize utilization of resources/Quality</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Requirements from beneficiaries</a:t>
            </a:r>
          </a:p>
        </p:txBody>
      </p:sp>
      <p:sp>
        <p:nvSpPr>
          <p:cNvPr id="3" name="Content Placeholder 2"/>
          <p:cNvSpPr>
            <a:spLocks noGrp="1"/>
          </p:cNvSpPr>
          <p:nvPr>
            <p:ph idx="1"/>
          </p:nvPr>
        </p:nvSpPr>
        <p:spPr/>
        <p:txBody>
          <a:bodyPr/>
          <a:lstStyle/>
          <a:p>
            <a:r>
              <a:rPr lang="en-US" dirty="0"/>
              <a:t>Analyze income and ability levels of beneficiary (low, moderate, and middle-income pensioners ).  </a:t>
            </a:r>
          </a:p>
          <a:p>
            <a:r>
              <a:rPr lang="en-US" dirty="0"/>
              <a:t>Eligibility Criteria</a:t>
            </a:r>
          </a:p>
          <a:p>
            <a:r>
              <a:rPr lang="en-US" dirty="0"/>
              <a:t>Fill Housing  Scheme Contract form</a:t>
            </a:r>
          </a:p>
          <a:p>
            <a:r>
              <a:rPr lang="en-US" dirty="0"/>
              <a:t>ISPO Issued from their bank</a:t>
            </a:r>
          </a:p>
          <a:p>
            <a:r>
              <a:rPr lang="en-US" dirty="0"/>
              <a:t>Initial down payment/deposit (10% of cost)</a:t>
            </a:r>
          </a:p>
          <a:p>
            <a:pPr>
              <a:buNone/>
            </a:pPr>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486400"/>
            <a:ext cx="8077200" cy="685800"/>
          </a:xfrm>
        </p:spPr>
        <p:txBody>
          <a:bodyPr>
            <a:noAutofit/>
          </a:bodyPr>
          <a:lstStyle/>
          <a:p>
            <a:pPr algn="ctr"/>
            <a:r>
              <a:rPr lang="en-US" sz="2800" dirty="0">
                <a:solidFill>
                  <a:srgbClr val="00B050"/>
                </a:solidFill>
              </a:rPr>
              <a:t>NAPAAS ECONOMIC EMPOWERMENT PROGRAM</a:t>
            </a:r>
          </a:p>
        </p:txBody>
      </p:sp>
      <p:sp>
        <p:nvSpPr>
          <p:cNvPr id="3" name="Subtitle 2"/>
          <p:cNvSpPr>
            <a:spLocks noGrp="1"/>
          </p:cNvSpPr>
          <p:nvPr>
            <p:ph type="subTitle" idx="1"/>
          </p:nvPr>
        </p:nvSpPr>
        <p:spPr>
          <a:xfrm>
            <a:off x="381000" y="381000"/>
            <a:ext cx="8305800" cy="1828800"/>
          </a:xfrm>
        </p:spPr>
        <p:txBody>
          <a:bodyPr>
            <a:normAutofit fontScale="62500" lnSpcReduction="20000"/>
          </a:bodyPr>
          <a:lstStyle/>
          <a:p>
            <a:endParaRPr lang="en-US" sz="4400" dirty="0"/>
          </a:p>
          <a:p>
            <a:endParaRPr lang="en-US" sz="4400" dirty="0"/>
          </a:p>
          <a:p>
            <a:r>
              <a:rPr lang="en-US" sz="5800" dirty="0">
                <a:solidFill>
                  <a:srgbClr val="00B050"/>
                </a:solidFill>
              </a:rPr>
              <a:t>AGRICULTURAL SCHEME</a:t>
            </a:r>
          </a:p>
          <a:p>
            <a:endParaRPr lang="en-US" sz="4400" dirty="0"/>
          </a:p>
          <a:p>
            <a:r>
              <a:rPr lang="en-US" sz="3200" dirty="0"/>
              <a:t>FOR LEGIONNAIRES</a:t>
            </a:r>
          </a:p>
        </p:txBody>
      </p:sp>
      <p:pic>
        <p:nvPicPr>
          <p:cNvPr id="5" name="Picture 2" descr="C:\Users\prisc\Desktop\images.jpg"/>
          <p:cNvPicPr>
            <a:picLocks noChangeAspect="1" noChangeArrowheads="1"/>
          </p:cNvPicPr>
          <p:nvPr/>
        </p:nvPicPr>
        <p:blipFill>
          <a:blip r:embed="rId2"/>
          <a:srcRect/>
          <a:stretch>
            <a:fillRect/>
          </a:stretch>
        </p:blipFill>
        <p:spPr bwMode="auto">
          <a:xfrm>
            <a:off x="533400" y="2514600"/>
            <a:ext cx="8001000" cy="25146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3. AGRICUTURAL SCHEME</a:t>
            </a:r>
          </a:p>
        </p:txBody>
      </p:sp>
      <p:sp>
        <p:nvSpPr>
          <p:cNvPr id="3" name="Content Placeholder 2"/>
          <p:cNvSpPr>
            <a:spLocks noGrp="1"/>
          </p:cNvSpPr>
          <p:nvPr>
            <p:ph idx="1"/>
          </p:nvPr>
        </p:nvSpPr>
        <p:spPr>
          <a:xfrm>
            <a:off x="4572000" y="1600201"/>
            <a:ext cx="4419600" cy="4648199"/>
          </a:xfrm>
        </p:spPr>
        <p:txBody>
          <a:bodyPr>
            <a:normAutofit fontScale="92500" lnSpcReduction="20000"/>
          </a:bodyPr>
          <a:lstStyle/>
          <a:p>
            <a:pPr>
              <a:buNone/>
            </a:pPr>
            <a:endParaRPr lang="en-US" dirty="0"/>
          </a:p>
          <a:p>
            <a:pPr>
              <a:buNone/>
            </a:pPr>
            <a:r>
              <a:rPr lang="en-US" dirty="0"/>
              <a:t>NAPAAS to provide the platform &amp; framework for legionnaires including family members, to be </a:t>
            </a:r>
          </a:p>
          <a:p>
            <a:pPr>
              <a:buNone/>
            </a:pPr>
            <a:r>
              <a:rPr lang="en-US" dirty="0"/>
              <a:t>     engaged &amp; participate </a:t>
            </a:r>
          </a:p>
          <a:p>
            <a:pPr>
              <a:buNone/>
            </a:pPr>
            <a:r>
              <a:rPr lang="en-US" dirty="0"/>
              <a:t>     in various agricultural outgrower scheme of both public and private initiatives</a:t>
            </a:r>
          </a:p>
          <a:p>
            <a:pPr algn="just">
              <a:buNone/>
            </a:pPr>
            <a:endParaRPr lang="en-US" dirty="0"/>
          </a:p>
        </p:txBody>
      </p:sp>
      <p:pic>
        <p:nvPicPr>
          <p:cNvPr id="2050" name="Picture 2"/>
          <p:cNvPicPr>
            <a:picLocks noChangeAspect="1" noChangeArrowheads="1"/>
          </p:cNvPicPr>
          <p:nvPr/>
        </p:nvPicPr>
        <p:blipFill>
          <a:blip r:embed="rId2"/>
          <a:srcRect/>
          <a:stretch>
            <a:fillRect/>
          </a:stretch>
        </p:blipFill>
        <p:spPr bwMode="auto">
          <a:xfrm>
            <a:off x="152400" y="2133600"/>
            <a:ext cx="4495800" cy="38100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Objectives</a:t>
            </a:r>
          </a:p>
        </p:txBody>
      </p:sp>
      <p:sp>
        <p:nvSpPr>
          <p:cNvPr id="3" name="Content Placeholder 2"/>
          <p:cNvSpPr>
            <a:spLocks noGrp="1"/>
          </p:cNvSpPr>
          <p:nvPr>
            <p:ph idx="1"/>
          </p:nvPr>
        </p:nvSpPr>
        <p:spPr/>
        <p:txBody>
          <a:bodyPr>
            <a:normAutofit lnSpcReduction="10000"/>
          </a:bodyPr>
          <a:lstStyle/>
          <a:p>
            <a:pPr algn="just"/>
            <a:r>
              <a:rPr lang="en-US" dirty="0"/>
              <a:t>Agricultural scheme as a tool for self reliance, economic empowerment, Job creation and food security for the legionnaires.</a:t>
            </a:r>
          </a:p>
          <a:p>
            <a:pPr algn="just"/>
            <a:r>
              <a:rPr lang="en-US" dirty="0"/>
              <a:t>Scheme to provide training and skill acquisition for various types of  farming procedure/ technology</a:t>
            </a:r>
          </a:p>
          <a:p>
            <a:pPr algn="just"/>
            <a:r>
              <a:rPr lang="en-US" dirty="0"/>
              <a:t>Scheme to support agribusinesses through financing (proposed NAPAAS Microfinance Bank), provision of  fertilizers, farming Machineries and better quality seedlings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OUTGROWER PROGRAM</a:t>
            </a:r>
          </a:p>
        </p:txBody>
      </p:sp>
      <p:sp>
        <p:nvSpPr>
          <p:cNvPr id="3" name="Content Placeholder 2"/>
          <p:cNvSpPr>
            <a:spLocks noGrp="1"/>
          </p:cNvSpPr>
          <p:nvPr>
            <p:ph idx="1"/>
          </p:nvPr>
        </p:nvSpPr>
        <p:spPr>
          <a:xfrm>
            <a:off x="304800" y="1775191"/>
            <a:ext cx="4724400" cy="4625609"/>
          </a:xfrm>
        </p:spPr>
        <p:txBody>
          <a:bodyPr>
            <a:normAutofit fontScale="85000" lnSpcReduction="10000"/>
          </a:bodyPr>
          <a:lstStyle/>
          <a:p>
            <a:pPr>
              <a:buNone/>
            </a:pPr>
            <a:r>
              <a:rPr lang="en-US" dirty="0"/>
              <a:t>	Definition:  </a:t>
            </a:r>
            <a:r>
              <a:rPr lang="en-US" b="1" dirty="0"/>
              <a:t>Outgrower program </a:t>
            </a:r>
            <a:r>
              <a:rPr lang="en-US" dirty="0"/>
              <a:t> is a program that provided a pre-arranged contract between the smallholder farmers and partner companies to produce specific crops with possible technical and financial support, and a plan  for off takers for either local or international markets</a:t>
            </a:r>
          </a:p>
          <a:p>
            <a:endParaRPr lang="en-US" dirty="0"/>
          </a:p>
        </p:txBody>
      </p:sp>
      <p:pic>
        <p:nvPicPr>
          <p:cNvPr id="3075" name="Picture 3" descr="C:\Users\prisc\Desktop\imagesK0Q88AL6.jpg"/>
          <p:cNvPicPr>
            <a:picLocks noChangeAspect="1" noChangeArrowheads="1"/>
          </p:cNvPicPr>
          <p:nvPr/>
        </p:nvPicPr>
        <p:blipFill>
          <a:blip r:embed="rId2"/>
          <a:srcRect/>
          <a:stretch>
            <a:fillRect/>
          </a:stretch>
        </p:blipFill>
        <p:spPr bwMode="auto">
          <a:xfrm>
            <a:off x="5029200" y="2286000"/>
            <a:ext cx="3810000" cy="36576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50"/>
                </a:solidFill>
              </a:rPr>
              <a:t>MODALITIES</a:t>
            </a:r>
          </a:p>
        </p:txBody>
      </p:sp>
      <p:sp>
        <p:nvSpPr>
          <p:cNvPr id="3" name="Content Placeholder 2"/>
          <p:cNvSpPr>
            <a:spLocks noGrp="1"/>
          </p:cNvSpPr>
          <p:nvPr>
            <p:ph idx="1"/>
          </p:nvPr>
        </p:nvSpPr>
        <p:spPr/>
        <p:txBody>
          <a:bodyPr>
            <a:normAutofit fontScale="92500" lnSpcReduction="10000"/>
          </a:bodyPr>
          <a:lstStyle/>
          <a:p>
            <a:r>
              <a:rPr lang="en-US" dirty="0"/>
              <a:t>NAPAAS to partner  financial institutions,    government agencies and various private Agribusiness companies   involved in Outgrower program</a:t>
            </a:r>
          </a:p>
          <a:p>
            <a:r>
              <a:rPr lang="en-US" dirty="0"/>
              <a:t>Initiate and progress plans to involve legionnaires in Outgrower program</a:t>
            </a:r>
          </a:p>
          <a:p>
            <a:r>
              <a:rPr lang="en-US" dirty="0"/>
              <a:t>Provide guidelines for engagement and support</a:t>
            </a:r>
          </a:p>
          <a:p>
            <a:r>
              <a:rPr lang="en-US" dirty="0"/>
              <a:t>Coordinate and ensure implementation of program. Objective should be SMART - Specific , Measurable, Actionable , Realistic &amp; Time bound</a:t>
            </a:r>
          </a:p>
          <a:p>
            <a:endParaRPr lang="en-US"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Types  of Outgrower Scheme</a:t>
            </a:r>
          </a:p>
        </p:txBody>
      </p:sp>
      <p:sp>
        <p:nvSpPr>
          <p:cNvPr id="3" name="Content Placeholder 2"/>
          <p:cNvSpPr>
            <a:spLocks noGrp="1"/>
          </p:cNvSpPr>
          <p:nvPr>
            <p:ph idx="1"/>
          </p:nvPr>
        </p:nvSpPr>
        <p:spPr>
          <a:xfrm>
            <a:off x="457200" y="1676400"/>
            <a:ext cx="8229600" cy="5181600"/>
          </a:xfrm>
        </p:spPr>
        <p:txBody>
          <a:bodyPr>
            <a:normAutofit fontScale="77500" lnSpcReduction="20000"/>
          </a:bodyPr>
          <a:lstStyle/>
          <a:p>
            <a:r>
              <a:rPr lang="en-US" dirty="0"/>
              <a:t>Contract Farming: The partner company</a:t>
            </a:r>
          </a:p>
          <a:p>
            <a:pPr>
              <a:buNone/>
            </a:pPr>
            <a:r>
              <a:rPr lang="en-US" dirty="0"/>
              <a:t>     1) links farmers to a secure market           </a:t>
            </a:r>
          </a:p>
          <a:p>
            <a:pPr>
              <a:buNone/>
            </a:pPr>
            <a:r>
              <a:rPr lang="en-US" dirty="0"/>
              <a:t>     2) pays a fair market price for their produce</a:t>
            </a:r>
          </a:p>
          <a:p>
            <a:pPr>
              <a:buNone/>
            </a:pPr>
            <a:r>
              <a:rPr lang="en-US" dirty="0"/>
              <a:t>     3) may supply input on credit or provide assistance with micro financing, extension services, training . Transport and packaging</a:t>
            </a:r>
          </a:p>
          <a:p>
            <a:pPr>
              <a:buNone/>
            </a:pPr>
            <a:endParaRPr lang="en-US" dirty="0"/>
          </a:p>
          <a:p>
            <a:r>
              <a:rPr lang="en-US" dirty="0"/>
              <a:t>Capacity Building and Training</a:t>
            </a:r>
          </a:p>
          <a:p>
            <a:pPr>
              <a:buNone/>
            </a:pPr>
            <a:r>
              <a:rPr lang="en-US" dirty="0"/>
              <a:t>     1) Typically donor–funded </a:t>
            </a:r>
          </a:p>
          <a:p>
            <a:pPr>
              <a:buNone/>
            </a:pPr>
            <a:r>
              <a:rPr lang="en-US" dirty="0"/>
              <a:t>	2) Invest exclusively on farmer themselves through skill building, technology transfer through workshops or set up and run demonstration plots</a:t>
            </a:r>
          </a:p>
          <a:p>
            <a:pPr>
              <a:buNone/>
            </a:pPr>
            <a:r>
              <a:rPr lang="en-US" dirty="0"/>
              <a:t> </a:t>
            </a:r>
          </a:p>
          <a:p>
            <a:r>
              <a:rPr lang="en-US" dirty="0"/>
              <a:t>Commodity Aggregation: The company  sets a price for a commodity that smallholder farmers can grow and may providing transport to a processing facility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Participants  in Demonstration Plots – Rice Farm</a:t>
            </a:r>
          </a:p>
        </p:txBody>
      </p:sp>
      <p:pic>
        <p:nvPicPr>
          <p:cNvPr id="4" name="Content Placeholder 3" descr="imagesGEUSO45M.jpg"/>
          <p:cNvPicPr>
            <a:picLocks noGrp="1" noChangeAspect="1"/>
          </p:cNvPicPr>
          <p:nvPr>
            <p:ph idx="1"/>
          </p:nvPr>
        </p:nvPicPr>
        <p:blipFill>
          <a:blip r:embed="rId2"/>
          <a:stretch>
            <a:fillRect/>
          </a:stretch>
        </p:blipFill>
        <p:spPr>
          <a:xfrm>
            <a:off x="533400" y="1676400"/>
            <a:ext cx="8153400" cy="48768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RECOMMENDATIONS </a:t>
            </a:r>
            <a:br>
              <a:rPr lang="en-US" dirty="0">
                <a:solidFill>
                  <a:srgbClr val="00B050"/>
                </a:solidFill>
              </a:rPr>
            </a:br>
            <a:r>
              <a:rPr lang="en-US" dirty="0">
                <a:solidFill>
                  <a:srgbClr val="00B050"/>
                </a:solidFill>
              </a:rPr>
              <a:t>TO NIGERIA LEGION </a:t>
            </a:r>
          </a:p>
        </p:txBody>
      </p:sp>
      <p:sp>
        <p:nvSpPr>
          <p:cNvPr id="3" name="Content Placeholder 2"/>
          <p:cNvSpPr>
            <a:spLocks noGrp="1"/>
          </p:cNvSpPr>
          <p:nvPr>
            <p:ph idx="1"/>
          </p:nvPr>
        </p:nvSpPr>
        <p:spPr/>
        <p:txBody>
          <a:bodyPr>
            <a:normAutofit fontScale="85000" lnSpcReduction="10000"/>
          </a:bodyPr>
          <a:lstStyle/>
          <a:p>
            <a:r>
              <a:rPr lang="en-US" dirty="0"/>
              <a:t>To provide cultivatable /arable land area for scheme</a:t>
            </a:r>
          </a:p>
          <a:p>
            <a:r>
              <a:rPr lang="en-US" dirty="0"/>
              <a:t>Access to irrigation- constant water source all year round OR availability of irrigation plan</a:t>
            </a:r>
          </a:p>
          <a:p>
            <a:r>
              <a:rPr lang="en-US" dirty="0"/>
              <a:t>Land Ownership- Land may be owned by partner company, Individual legionnaires or Nigeria Legion, sometime with possible transfer of ownership opportunity to the farmer  after some stipulated period/ buy-off plan</a:t>
            </a:r>
          </a:p>
          <a:p>
            <a:r>
              <a:rPr lang="en-US" dirty="0"/>
              <a:t>Ensure all Land Tenure and community issues are resolved before investment negotiations</a:t>
            </a:r>
          </a:p>
          <a:p>
            <a:r>
              <a:rPr lang="en-US" dirty="0"/>
              <a:t>To recommend interested farmers  or youths who are ready to farm, not forces to be engaged</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RECOMMENDATION TO NAPAAS</a:t>
            </a:r>
          </a:p>
        </p:txBody>
      </p:sp>
      <p:sp>
        <p:nvSpPr>
          <p:cNvPr id="3" name="Content Placeholder 2"/>
          <p:cNvSpPr>
            <a:spLocks noGrp="1"/>
          </p:cNvSpPr>
          <p:nvPr>
            <p:ph idx="1"/>
          </p:nvPr>
        </p:nvSpPr>
        <p:spPr>
          <a:xfrm>
            <a:off x="457200" y="1775191"/>
            <a:ext cx="8229600" cy="5082809"/>
          </a:xfrm>
        </p:spPr>
        <p:txBody>
          <a:bodyPr>
            <a:normAutofit fontScale="85000" lnSpcReduction="20000"/>
          </a:bodyPr>
          <a:lstStyle/>
          <a:p>
            <a:r>
              <a:rPr lang="en-US" dirty="0"/>
              <a:t>NAPAAS to ensure grants and financial supports are made available to the trained farmers to help deploy their new trade e.g. Startup Capital, fertilizer  and improved quality seedlings for Capacity building outgrower  program type</a:t>
            </a:r>
          </a:p>
          <a:p>
            <a:endParaRPr lang="en-US" dirty="0"/>
          </a:p>
          <a:p>
            <a:r>
              <a:rPr lang="en-US" dirty="0"/>
              <a:t>NAPAAS to ensure scheme included some  processing equipment for adding value to farm produce and engage other legionnaires in supply chain dynamics e.g. Rice Mill, Maize Mill etc</a:t>
            </a:r>
          </a:p>
          <a:p>
            <a:pPr>
              <a:buNone/>
            </a:pPr>
            <a:endParaRPr lang="en-US" dirty="0"/>
          </a:p>
          <a:p>
            <a:r>
              <a:rPr lang="en-US" dirty="0"/>
              <a:t>Microfinance Bank: The proposed NAPAAS WOTICOM MFB is very essential to effectively carry out this scheme. However, may utilize grants and funds for now with a planned repayment structure</a:t>
            </a:r>
          </a:p>
          <a:p>
            <a:endParaRPr lang="en-US" dirty="0"/>
          </a:p>
          <a:p>
            <a:endParaRPr lang="en-US" dirty="0"/>
          </a:p>
          <a:p>
            <a:endParaRPr lang="en-US"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Smallholder Cottage Scheme</a:t>
            </a:r>
          </a:p>
        </p:txBody>
      </p:sp>
      <p:pic>
        <p:nvPicPr>
          <p:cNvPr id="4" name="Content Placeholder 3" descr="imagesGJ5GOV4O.jpg"/>
          <p:cNvPicPr>
            <a:picLocks noGrp="1" noChangeAspect="1"/>
          </p:cNvPicPr>
          <p:nvPr>
            <p:ph idx="1"/>
          </p:nvPr>
        </p:nvPicPr>
        <p:blipFill>
          <a:blip r:embed="rId2"/>
          <a:stretch>
            <a:fillRect/>
          </a:stretch>
        </p:blipFill>
        <p:spPr>
          <a:xfrm>
            <a:off x="457200" y="1676400"/>
            <a:ext cx="3810000"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1" name="Picture 7" descr="C:\Users\prisc\Desktop\image.jpg"/>
          <p:cNvPicPr>
            <a:picLocks noChangeAspect="1" noChangeArrowheads="1"/>
          </p:cNvPicPr>
          <p:nvPr/>
        </p:nvPicPr>
        <p:blipFill>
          <a:blip r:embed="rId3"/>
          <a:srcRect/>
          <a:stretch>
            <a:fillRect/>
          </a:stretch>
        </p:blipFill>
        <p:spPr bwMode="auto">
          <a:xfrm>
            <a:off x="4724400" y="1600200"/>
            <a:ext cx="3886200" cy="2590800"/>
          </a:xfrm>
          <a:prstGeom prst="rect">
            <a:avLst/>
          </a:prstGeom>
          <a:noFill/>
        </p:spPr>
      </p:pic>
      <p:pic>
        <p:nvPicPr>
          <p:cNvPr id="1032" name="Picture 8" descr="C:\Users\prisc\Desktop\imagesGJM87GQ1.jpg"/>
          <p:cNvPicPr>
            <a:picLocks noChangeAspect="1" noChangeArrowheads="1"/>
          </p:cNvPicPr>
          <p:nvPr/>
        </p:nvPicPr>
        <p:blipFill>
          <a:blip r:embed="rId4"/>
          <a:srcRect/>
          <a:stretch>
            <a:fillRect/>
          </a:stretch>
        </p:blipFill>
        <p:spPr bwMode="auto">
          <a:xfrm>
            <a:off x="4724400" y="4267200"/>
            <a:ext cx="3886200" cy="2286000"/>
          </a:xfrm>
          <a:prstGeom prst="rect">
            <a:avLst/>
          </a:prstGeom>
          <a:noFill/>
        </p:spPr>
      </p:pic>
      <p:pic>
        <p:nvPicPr>
          <p:cNvPr id="2050" name="Picture 2" descr="C:\Users\prisc\Desktop\imagesPU9YU02H.jpg"/>
          <p:cNvPicPr>
            <a:picLocks noChangeAspect="1" noChangeArrowheads="1"/>
          </p:cNvPicPr>
          <p:nvPr/>
        </p:nvPicPr>
        <p:blipFill>
          <a:blip r:embed="rId5"/>
          <a:srcRect/>
          <a:stretch>
            <a:fillRect/>
          </a:stretch>
        </p:blipFill>
        <p:spPr bwMode="auto">
          <a:xfrm>
            <a:off x="533400" y="4267200"/>
            <a:ext cx="3733800" cy="2286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50"/>
                </a:solidFill>
              </a:rPr>
              <a:t>Some Current Available Outgrower         Scheme In Nigeria</a:t>
            </a:r>
          </a:p>
        </p:txBody>
      </p:sp>
      <p:sp>
        <p:nvSpPr>
          <p:cNvPr id="3" name="Content Placeholder 2"/>
          <p:cNvSpPr>
            <a:spLocks noGrp="1"/>
          </p:cNvSpPr>
          <p:nvPr>
            <p:ph idx="1"/>
          </p:nvPr>
        </p:nvSpPr>
        <p:spPr/>
        <p:txBody>
          <a:bodyPr>
            <a:normAutofit lnSpcReduction="10000"/>
          </a:bodyPr>
          <a:lstStyle/>
          <a:p>
            <a:r>
              <a:rPr lang="en-US" dirty="0"/>
              <a:t>Dangote Rice Outgrower Scheme in Sokoto</a:t>
            </a:r>
          </a:p>
          <a:p>
            <a:r>
              <a:rPr lang="en-US" dirty="0"/>
              <a:t>FADAMA Rice Production  Program Using Sawa Eco Technology from Japan –pilot scheme ongoing in five states of the federation</a:t>
            </a:r>
          </a:p>
          <a:p>
            <a:r>
              <a:rPr lang="en-US" dirty="0"/>
              <a:t>Olam Outgrower scheme for cocoa, cashew, sesames seed production</a:t>
            </a:r>
          </a:p>
          <a:p>
            <a:r>
              <a:rPr lang="en-US" dirty="0"/>
              <a:t>Cottage Industry Agricultural Training and Empowerment Scheme</a:t>
            </a:r>
          </a:p>
          <a:p>
            <a:r>
              <a:rPr lang="en-US" dirty="0"/>
              <a:t>AgDevCo Smallholder Outgrower Scheme</a:t>
            </a:r>
          </a:p>
          <a:p>
            <a:endParaRPr lang="en-US"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5800" y="914400"/>
            <a:ext cx="4419600" cy="4114800"/>
          </a:xfrm>
        </p:spPr>
        <p:txBody>
          <a:bodyPr>
            <a:normAutofit/>
          </a:bodyPr>
          <a:lstStyle/>
          <a:p>
            <a:r>
              <a:rPr lang="en-US" dirty="0"/>
              <a:t>NAPAAS </a:t>
            </a:r>
            <a:br>
              <a:rPr lang="en-US" dirty="0"/>
            </a:br>
            <a:r>
              <a:rPr lang="en-US" dirty="0"/>
              <a:t>EDUCATIONAL SCHEME</a:t>
            </a:r>
            <a:br>
              <a:rPr lang="en-US" dirty="0"/>
            </a:br>
            <a:endParaRPr lang="en-US" dirty="0"/>
          </a:p>
        </p:txBody>
      </p:sp>
      <p:sp>
        <p:nvSpPr>
          <p:cNvPr id="3" name="Subtitle 2"/>
          <p:cNvSpPr>
            <a:spLocks noGrp="1"/>
          </p:cNvSpPr>
          <p:nvPr>
            <p:ph type="subTitle" idx="1"/>
          </p:nvPr>
        </p:nvSpPr>
        <p:spPr>
          <a:xfrm>
            <a:off x="4267200" y="4038600"/>
            <a:ext cx="4495800" cy="457200"/>
          </a:xfrm>
        </p:spPr>
        <p:txBody>
          <a:bodyPr/>
          <a:lstStyle/>
          <a:p>
            <a:r>
              <a:rPr lang="en-US" dirty="0"/>
              <a:t>For  Children of  the Legionnaires</a:t>
            </a:r>
          </a:p>
        </p:txBody>
      </p:sp>
      <p:pic>
        <p:nvPicPr>
          <p:cNvPr id="1026" name="Picture 2" descr="C:\Users\prisc\Desktop\images9BEQJN4D.jpg"/>
          <p:cNvPicPr>
            <a:picLocks noChangeAspect="1" noChangeArrowheads="1"/>
          </p:cNvPicPr>
          <p:nvPr/>
        </p:nvPicPr>
        <p:blipFill>
          <a:blip r:embed="rId2"/>
          <a:srcRect/>
          <a:stretch>
            <a:fillRect/>
          </a:stretch>
        </p:blipFill>
        <p:spPr bwMode="auto">
          <a:xfrm>
            <a:off x="533401" y="838200"/>
            <a:ext cx="3657600" cy="3662363"/>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EDUCATIONAL SCHEME</a:t>
            </a:r>
          </a:p>
        </p:txBody>
      </p:sp>
      <p:sp>
        <p:nvSpPr>
          <p:cNvPr id="3" name="Content Placeholder 2"/>
          <p:cNvSpPr>
            <a:spLocks noGrp="1"/>
          </p:cNvSpPr>
          <p:nvPr>
            <p:ph idx="1"/>
          </p:nvPr>
        </p:nvSpPr>
        <p:spPr/>
        <p:txBody>
          <a:bodyPr>
            <a:normAutofit/>
          </a:bodyPr>
          <a:lstStyle/>
          <a:p>
            <a:pPr>
              <a:buNone/>
            </a:pPr>
            <a:r>
              <a:rPr lang="en-US" dirty="0"/>
              <a:t>Objectives:</a:t>
            </a:r>
          </a:p>
          <a:p>
            <a:pPr>
              <a:buNone/>
            </a:pPr>
            <a:endParaRPr lang="en-US" dirty="0"/>
          </a:p>
          <a:p>
            <a:r>
              <a:rPr lang="en-US" dirty="0"/>
              <a:t>To seek and provide opportunities for scholarship  for children of the legionnaire</a:t>
            </a:r>
          </a:p>
          <a:p>
            <a:r>
              <a:rPr lang="en-US" dirty="0"/>
              <a:t>To provide grants, tuition fees through Donor Agencies, NGO, School Scholarship Board etc</a:t>
            </a:r>
          </a:p>
          <a:p>
            <a:r>
              <a:rPr lang="en-US" dirty="0"/>
              <a:t>To provide study aids to students in terms of educational Materials, Laptops, internet access etc</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NAPAAS RESPONSIBILITIES</a:t>
            </a:r>
          </a:p>
        </p:txBody>
      </p:sp>
      <p:sp>
        <p:nvSpPr>
          <p:cNvPr id="3" name="Content Placeholder 2"/>
          <p:cNvSpPr>
            <a:spLocks noGrp="1"/>
          </p:cNvSpPr>
          <p:nvPr>
            <p:ph idx="1"/>
          </p:nvPr>
        </p:nvSpPr>
        <p:spPr>
          <a:xfrm>
            <a:off x="228600" y="1524001"/>
            <a:ext cx="8458200" cy="5334000"/>
          </a:xfrm>
        </p:spPr>
        <p:txBody>
          <a:bodyPr>
            <a:normAutofit lnSpcReduction="10000"/>
          </a:bodyPr>
          <a:lstStyle/>
          <a:p>
            <a:r>
              <a:rPr lang="en-US" dirty="0"/>
              <a:t>To create awareness for the need to help and support the children and dependants of our ex-servicemen through education</a:t>
            </a:r>
          </a:p>
          <a:p>
            <a:r>
              <a:rPr lang="en-US" dirty="0"/>
              <a:t>To engage donor agencies, Foundations, CSR</a:t>
            </a:r>
          </a:p>
          <a:p>
            <a:r>
              <a:rPr lang="en-US" dirty="0"/>
              <a:t>To seek and maintain scholarship Funds</a:t>
            </a:r>
          </a:p>
          <a:p>
            <a:r>
              <a:rPr lang="en-US" dirty="0"/>
              <a:t>To structure and manage scholarship program</a:t>
            </a:r>
          </a:p>
          <a:p>
            <a:r>
              <a:rPr lang="en-US" dirty="0"/>
              <a:t>To organize Fund Raiser events</a:t>
            </a:r>
          </a:p>
          <a:p>
            <a:r>
              <a:rPr lang="en-US" dirty="0"/>
              <a:t>To publicize the existence of such scholarship opportunities to beneficiaries and family</a:t>
            </a:r>
          </a:p>
          <a:p>
            <a:r>
              <a:rPr lang="en-US" dirty="0"/>
              <a:t>Keeping records and statistical analysis of success of program</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6324600" cy="1252728"/>
          </a:xfrm>
        </p:spPr>
        <p:txBody>
          <a:bodyPr/>
          <a:lstStyle/>
          <a:p>
            <a:r>
              <a:rPr lang="en-US" dirty="0"/>
              <a:t>SCHOLARSHIP SCHEME</a:t>
            </a:r>
          </a:p>
        </p:txBody>
      </p:sp>
      <p:sp>
        <p:nvSpPr>
          <p:cNvPr id="3" name="Content Placeholder 2"/>
          <p:cNvSpPr>
            <a:spLocks noGrp="1"/>
          </p:cNvSpPr>
          <p:nvPr>
            <p:ph idx="1"/>
          </p:nvPr>
        </p:nvSpPr>
        <p:spPr>
          <a:xfrm>
            <a:off x="457200" y="1775191"/>
            <a:ext cx="8229600" cy="4854209"/>
          </a:xfrm>
        </p:spPr>
        <p:txBody>
          <a:bodyPr>
            <a:normAutofit fontScale="92500" lnSpcReduction="10000"/>
          </a:bodyPr>
          <a:lstStyle/>
          <a:p>
            <a:r>
              <a:rPr lang="en-US" dirty="0"/>
              <a:t>Eligibility Criteria: Applicants must be children or dependants of the legionnaires</a:t>
            </a:r>
          </a:p>
          <a:p>
            <a:endParaRPr lang="en-US" dirty="0"/>
          </a:p>
          <a:p>
            <a:r>
              <a:rPr lang="en-US" dirty="0"/>
              <a:t> Type of Scholarship Program:</a:t>
            </a:r>
          </a:p>
          <a:p>
            <a:pPr marL="633222" indent="-514350">
              <a:buFont typeface="+mj-lt"/>
              <a:buAutoNum type="arabicPeriod"/>
            </a:pPr>
            <a:r>
              <a:rPr lang="en-US" dirty="0"/>
              <a:t>Full Time / Part Time Scholarship </a:t>
            </a:r>
          </a:p>
          <a:p>
            <a:pPr marL="633222" indent="-514350">
              <a:buFont typeface="+mj-lt"/>
              <a:buAutoNum type="arabicPeriod"/>
            </a:pPr>
            <a:r>
              <a:rPr lang="en-US" dirty="0"/>
              <a:t>Study Aid Scholarship-Educational Items, laptops, Technological support </a:t>
            </a:r>
          </a:p>
          <a:p>
            <a:pPr marL="633222" indent="-514350">
              <a:buFont typeface="+mj-lt"/>
              <a:buAutoNum type="arabicPeriod"/>
            </a:pPr>
            <a:r>
              <a:rPr lang="en-US" dirty="0"/>
              <a:t>Grants and Donations- Regular or One-off</a:t>
            </a:r>
          </a:p>
          <a:p>
            <a:pPr marL="633222" indent="-514350">
              <a:buFont typeface="+mj-lt"/>
              <a:buAutoNum type="arabicPeriod"/>
            </a:pPr>
            <a:endParaRPr lang="en-US" dirty="0"/>
          </a:p>
          <a:p>
            <a:pPr marL="633222" indent="-514350"/>
            <a:r>
              <a:rPr lang="en-US" dirty="0"/>
              <a:t>Sponsorship Category:  Primary, Secondary and Tertiary Education</a:t>
            </a:r>
          </a:p>
          <a:p>
            <a:pPr marL="633222" indent="-514350">
              <a:buFont typeface="+mj-lt"/>
              <a:buAutoNum type="arabicPeriod"/>
            </a:pPr>
            <a:endParaRPr lang="en-US" dirty="0"/>
          </a:p>
          <a:p>
            <a:endParaRPr lang="en-US" dirty="0"/>
          </a:p>
          <a:p>
            <a:endParaRPr lang="en-US" dirty="0"/>
          </a:p>
        </p:txBody>
      </p:sp>
      <p:pic>
        <p:nvPicPr>
          <p:cNvPr id="6147" name="Picture 3" descr="C:\Users\prisc\Desktop\imagesK0JTTG3M.jpg"/>
          <p:cNvPicPr>
            <a:picLocks noChangeAspect="1" noChangeArrowheads="1"/>
          </p:cNvPicPr>
          <p:nvPr/>
        </p:nvPicPr>
        <p:blipFill>
          <a:blip r:embed="rId2"/>
          <a:srcRect/>
          <a:stretch>
            <a:fillRect/>
          </a:stretch>
        </p:blipFill>
        <p:spPr bwMode="auto">
          <a:xfrm>
            <a:off x="6858000" y="228600"/>
            <a:ext cx="1905000" cy="990600"/>
          </a:xfrm>
          <a:prstGeom prst="rect">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for their Children</a:t>
            </a:r>
          </a:p>
        </p:txBody>
      </p:sp>
      <p:sp>
        <p:nvSpPr>
          <p:cNvPr id="8" name="TextBox 7"/>
          <p:cNvSpPr txBox="1"/>
          <p:nvPr/>
        </p:nvSpPr>
        <p:spPr>
          <a:xfrm>
            <a:off x="5257800" y="6096000"/>
            <a:ext cx="3276600" cy="400110"/>
          </a:xfrm>
          <a:prstGeom prst="rect">
            <a:avLst/>
          </a:prstGeom>
          <a:noFill/>
        </p:spPr>
        <p:txBody>
          <a:bodyPr wrap="square" rtlCol="0">
            <a:spAutoFit/>
          </a:bodyPr>
          <a:lstStyle/>
          <a:p>
            <a:r>
              <a:rPr lang="en-US" sz="2000" dirty="0"/>
              <a:t>Incapacitated</a:t>
            </a:r>
            <a:r>
              <a:rPr lang="en-US" dirty="0"/>
              <a:t>  Ex-servicemen</a:t>
            </a:r>
          </a:p>
        </p:txBody>
      </p:sp>
      <p:sp>
        <p:nvSpPr>
          <p:cNvPr id="12" name="TextBox 11"/>
          <p:cNvSpPr txBox="1"/>
          <p:nvPr/>
        </p:nvSpPr>
        <p:spPr>
          <a:xfrm>
            <a:off x="1447800" y="6019800"/>
            <a:ext cx="2590800" cy="400110"/>
          </a:xfrm>
          <a:prstGeom prst="rect">
            <a:avLst/>
          </a:prstGeom>
          <a:noFill/>
        </p:spPr>
        <p:txBody>
          <a:bodyPr wrap="square" rtlCol="0">
            <a:spAutoFit/>
          </a:bodyPr>
          <a:lstStyle/>
          <a:p>
            <a:r>
              <a:rPr lang="en-US" sz="2000" dirty="0"/>
              <a:t>Our Fallen Heroes</a:t>
            </a:r>
          </a:p>
        </p:txBody>
      </p:sp>
      <p:pic>
        <p:nvPicPr>
          <p:cNvPr id="1026" name="Picture 2" descr="C:\Users\prisc\Desktop\images7L35LBF1.jpg"/>
          <p:cNvPicPr>
            <a:picLocks noGrp="1" noChangeAspect="1" noChangeArrowheads="1"/>
          </p:cNvPicPr>
          <p:nvPr>
            <p:ph idx="1"/>
          </p:nvPr>
        </p:nvPicPr>
        <p:blipFill>
          <a:blip r:embed="rId2"/>
          <a:srcRect/>
          <a:stretch>
            <a:fillRect/>
          </a:stretch>
        </p:blipFill>
        <p:spPr bwMode="auto">
          <a:xfrm>
            <a:off x="685800" y="2133600"/>
            <a:ext cx="3886200"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descr="C:\Users\prisc\Desktop\images napaas pix.jpg"/>
          <p:cNvPicPr>
            <a:picLocks noChangeAspect="1" noChangeArrowheads="1"/>
          </p:cNvPicPr>
          <p:nvPr/>
        </p:nvPicPr>
        <p:blipFill>
          <a:blip r:embed="rId3"/>
          <a:srcRect/>
          <a:stretch>
            <a:fillRect/>
          </a:stretch>
        </p:blipFill>
        <p:spPr bwMode="auto">
          <a:xfrm>
            <a:off x="4800600" y="2133600"/>
            <a:ext cx="4038600"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Procedure</a:t>
            </a:r>
          </a:p>
        </p:txBody>
      </p:sp>
      <p:sp>
        <p:nvSpPr>
          <p:cNvPr id="3" name="Content Placeholder 2"/>
          <p:cNvSpPr>
            <a:spLocks noGrp="1"/>
          </p:cNvSpPr>
          <p:nvPr>
            <p:ph idx="1"/>
          </p:nvPr>
        </p:nvSpPr>
        <p:spPr/>
        <p:txBody>
          <a:bodyPr>
            <a:normAutofit lnSpcReduction="10000"/>
          </a:bodyPr>
          <a:lstStyle/>
          <a:p>
            <a:r>
              <a:rPr lang="en-US" dirty="0"/>
              <a:t>Interested eligible applicants shall complete the scholarship form either an on-line or at NAPAAS office</a:t>
            </a:r>
          </a:p>
          <a:p>
            <a:r>
              <a:rPr lang="en-US" dirty="0"/>
              <a:t>Applicants to pay processing fee (if any)</a:t>
            </a:r>
          </a:p>
          <a:p>
            <a:r>
              <a:rPr lang="en-US" dirty="0"/>
              <a:t>Provide detailed supporting documents indicating relationship with the legionnaire</a:t>
            </a:r>
          </a:p>
          <a:p>
            <a:r>
              <a:rPr lang="en-US" dirty="0"/>
              <a:t>NAPAAS shall contact applicant after preliminary review of their documentation</a:t>
            </a:r>
          </a:p>
          <a:p>
            <a:r>
              <a:rPr lang="en-US" dirty="0"/>
              <a:t>Applicants to undergo qualification processes (if any)</a:t>
            </a:r>
          </a:p>
          <a:p>
            <a:endParaRPr lang="en-US" dirty="0"/>
          </a:p>
          <a:p>
            <a:endParaRPr lang="en-US" dirty="0"/>
          </a:p>
          <a:p>
            <a:endParaRPr lang="en-US"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Process (options)</a:t>
            </a:r>
          </a:p>
        </p:txBody>
      </p:sp>
      <p:sp>
        <p:nvSpPr>
          <p:cNvPr id="3" name="Content Placeholder 2"/>
          <p:cNvSpPr>
            <a:spLocks noGrp="1"/>
          </p:cNvSpPr>
          <p:nvPr>
            <p:ph idx="1"/>
          </p:nvPr>
        </p:nvSpPr>
        <p:spPr>
          <a:xfrm>
            <a:off x="457200" y="1775191"/>
            <a:ext cx="8382000" cy="4625609"/>
          </a:xfrm>
        </p:spPr>
        <p:txBody>
          <a:bodyPr/>
          <a:lstStyle/>
          <a:p>
            <a:r>
              <a:rPr lang="en-US" dirty="0"/>
              <a:t>An All-comers affair based on type of grant</a:t>
            </a:r>
          </a:p>
          <a:p>
            <a:r>
              <a:rPr lang="en-US" dirty="0"/>
              <a:t>Selection by Merit through Educational Qualification</a:t>
            </a:r>
          </a:p>
          <a:p>
            <a:r>
              <a:rPr lang="en-US" dirty="0"/>
              <a:t>Selection by Winning an organized Quiz Competition</a:t>
            </a:r>
          </a:p>
          <a:p>
            <a:r>
              <a:rPr lang="en-US" dirty="0"/>
              <a:t>Selection based on Special Criteria e.g. children of our fallen heroes/ injured veterans</a:t>
            </a:r>
          </a:p>
          <a:p>
            <a:r>
              <a:rPr lang="en-US" dirty="0"/>
              <a:t>Selection based on educational discrimination e.g. the girl child</a:t>
            </a:r>
          </a:p>
          <a:p>
            <a:endParaRPr lang="en-US" dirty="0"/>
          </a:p>
          <a:p>
            <a:endParaRPr lang="en-US" dirty="0"/>
          </a:p>
          <a:p>
            <a:endParaRPr lang="en-US"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NAPAAS Educational </a:t>
            </a:r>
            <a:r>
              <a:rPr lang="en-US" dirty="0" err="1"/>
              <a:t>Schme</a:t>
            </a:r>
            <a:r>
              <a:rPr lang="en-US" dirty="0"/>
              <a:t>: Securing his Future</a:t>
            </a:r>
          </a:p>
        </p:txBody>
      </p:sp>
      <p:pic>
        <p:nvPicPr>
          <p:cNvPr id="4098" name="Picture 2" descr="C:\Users\prisc\Desktop\imagesWKVBK0YR.jpg"/>
          <p:cNvPicPr>
            <a:picLocks noGrp="1" noChangeAspect="1" noChangeArrowheads="1"/>
          </p:cNvPicPr>
          <p:nvPr>
            <p:ph idx="1"/>
          </p:nvPr>
        </p:nvPicPr>
        <p:blipFill>
          <a:blip r:embed="rId2"/>
          <a:srcRect/>
          <a:stretch>
            <a:fillRect/>
          </a:stretch>
        </p:blipFill>
        <p:spPr bwMode="auto">
          <a:xfrm>
            <a:off x="609600" y="1752600"/>
            <a:ext cx="7924800" cy="46482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Relevant Agencies, Bodies and Organizations</a:t>
            </a:r>
          </a:p>
        </p:txBody>
      </p:sp>
      <p:sp>
        <p:nvSpPr>
          <p:cNvPr id="3" name="Content Placeholder 2"/>
          <p:cNvSpPr>
            <a:spLocks noGrp="1"/>
          </p:cNvSpPr>
          <p:nvPr>
            <p:ph idx="1"/>
          </p:nvPr>
        </p:nvSpPr>
        <p:spPr/>
        <p:txBody>
          <a:bodyPr/>
          <a:lstStyle/>
          <a:p>
            <a:r>
              <a:rPr lang="en-US" dirty="0"/>
              <a:t>UNICEF</a:t>
            </a:r>
          </a:p>
          <a:p>
            <a:r>
              <a:rPr lang="en-US" dirty="0"/>
              <a:t>COMPANIES’ CSR</a:t>
            </a:r>
          </a:p>
          <a:p>
            <a:r>
              <a:rPr lang="en-US" dirty="0"/>
              <a:t>WORLD BANK</a:t>
            </a:r>
          </a:p>
          <a:p>
            <a:r>
              <a:rPr lang="en-US" dirty="0"/>
              <a:t>MASTERCARD FOUNDATION</a:t>
            </a:r>
          </a:p>
          <a:p>
            <a:r>
              <a:rPr lang="en-US" dirty="0"/>
              <a:t>BILL GATES FOUNDATION</a:t>
            </a:r>
          </a:p>
          <a:p>
            <a:r>
              <a:rPr lang="en-US" dirty="0"/>
              <a:t>NATIONAL SCHOLARSHIP BOARD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114800"/>
            <a:ext cx="8077200" cy="914400"/>
          </a:xfrm>
        </p:spPr>
        <p:txBody>
          <a:bodyPr/>
          <a:lstStyle/>
          <a:p>
            <a:r>
              <a:rPr lang="en-US" dirty="0"/>
              <a:t>      </a:t>
            </a:r>
            <a:r>
              <a:rPr lang="en-US" dirty="0">
                <a:solidFill>
                  <a:srgbClr val="92D050"/>
                </a:solidFill>
              </a:rPr>
              <a:t>9 MOBILE CUG PACKAGE</a:t>
            </a:r>
          </a:p>
        </p:txBody>
      </p:sp>
      <p:sp>
        <p:nvSpPr>
          <p:cNvPr id="3" name="Subtitle 2"/>
          <p:cNvSpPr>
            <a:spLocks noGrp="1"/>
          </p:cNvSpPr>
          <p:nvPr>
            <p:ph type="subTitle" idx="1"/>
          </p:nvPr>
        </p:nvSpPr>
        <p:spPr>
          <a:xfrm>
            <a:off x="609600" y="5358384"/>
            <a:ext cx="8077200" cy="1499616"/>
          </a:xfrm>
        </p:spPr>
        <p:txBody>
          <a:bodyPr>
            <a:normAutofit/>
          </a:bodyPr>
          <a:lstStyle/>
          <a:p>
            <a:endParaRPr lang="en-US" dirty="0"/>
          </a:p>
          <a:p>
            <a:pPr algn="ctr"/>
            <a:r>
              <a:rPr lang="en-US" sz="2800" dirty="0"/>
              <a:t>FOR THE LEGIONNAIRES</a:t>
            </a:r>
          </a:p>
          <a:p>
            <a:endParaRPr lang="en-US" dirty="0"/>
          </a:p>
          <a:p>
            <a:endParaRPr lang="en-US" dirty="0"/>
          </a:p>
        </p:txBody>
      </p:sp>
      <p:pic>
        <p:nvPicPr>
          <p:cNvPr id="5122" name="Picture 2" descr="C:\Users\prisc\Desktop\NAPAAS CUG.jpg"/>
          <p:cNvPicPr>
            <a:picLocks noChangeAspect="1" noChangeArrowheads="1"/>
          </p:cNvPicPr>
          <p:nvPr/>
        </p:nvPicPr>
        <p:blipFill>
          <a:blip r:embed="rId2"/>
          <a:srcRect/>
          <a:stretch>
            <a:fillRect/>
          </a:stretch>
        </p:blipFill>
        <p:spPr bwMode="auto">
          <a:xfrm>
            <a:off x="1143000" y="228600"/>
            <a:ext cx="7010400" cy="37338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5.     9 MOBILE CUG PACKAGE</a:t>
            </a:r>
          </a:p>
        </p:txBody>
      </p:sp>
      <p:sp>
        <p:nvSpPr>
          <p:cNvPr id="3" name="Content Placeholder 2"/>
          <p:cNvSpPr>
            <a:spLocks noGrp="1"/>
          </p:cNvSpPr>
          <p:nvPr>
            <p:ph idx="1"/>
          </p:nvPr>
        </p:nvSpPr>
        <p:spPr>
          <a:xfrm>
            <a:off x="457200" y="1775191"/>
            <a:ext cx="8229600" cy="5082809"/>
          </a:xfrm>
        </p:spPr>
        <p:txBody>
          <a:bodyPr>
            <a:normAutofit/>
          </a:bodyPr>
          <a:lstStyle/>
          <a:p>
            <a:pPr algn="just"/>
            <a:r>
              <a:rPr lang="en-US" sz="2800" dirty="0"/>
              <a:t>9 Mobile is the third largest communication company in Nigeria that caters for both voice and data telecommunication needs of the Nigeria populace. </a:t>
            </a:r>
          </a:p>
          <a:p>
            <a:pPr algn="just"/>
            <a:r>
              <a:rPr lang="en-US" sz="2800" dirty="0"/>
              <a:t>9 Mobil has been in business in-country for about 10 years providing satisfactory services, and has earn its position as the preferred network providers among its competitors.</a:t>
            </a:r>
          </a:p>
          <a:p>
            <a:pPr algn="just"/>
            <a:r>
              <a:rPr lang="en-US" sz="2800" dirty="0"/>
              <a:t>9 Mobile has agreed to partner with NAPAAS to provide CUG lines to the Legionnaires and family with other great benefits to the scheme</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Features of the Scheme</a:t>
            </a:r>
          </a:p>
        </p:txBody>
      </p:sp>
      <p:sp>
        <p:nvSpPr>
          <p:cNvPr id="3" name="Content Placeholder 2"/>
          <p:cNvSpPr>
            <a:spLocks noGrp="1"/>
          </p:cNvSpPr>
          <p:nvPr>
            <p:ph idx="1"/>
          </p:nvPr>
        </p:nvSpPr>
        <p:spPr/>
        <p:txBody>
          <a:bodyPr/>
          <a:lstStyle/>
          <a:p>
            <a:r>
              <a:rPr lang="en-US" sz="2800" dirty="0"/>
              <a:t>The 9 Mobile CUG package enables easy and cost effective means of communication  amongst the legionnaires </a:t>
            </a:r>
          </a:p>
          <a:p>
            <a:r>
              <a:rPr lang="en-US" sz="2800" dirty="0"/>
              <a:t>It provides better means 0f</a:t>
            </a:r>
          </a:p>
          <a:p>
            <a:pPr>
              <a:buNone/>
            </a:pPr>
            <a:r>
              <a:rPr lang="en-US" sz="2800" dirty="0"/>
              <a:t>     communication between</a:t>
            </a:r>
          </a:p>
          <a:p>
            <a:pPr>
              <a:buNone/>
            </a:pPr>
            <a:r>
              <a:rPr lang="en-US" sz="2800" dirty="0"/>
              <a:t>	 the legionnaires and their </a:t>
            </a:r>
          </a:p>
          <a:p>
            <a:pPr>
              <a:buNone/>
            </a:pPr>
            <a:r>
              <a:rPr lang="en-US" sz="2800" dirty="0"/>
              <a:t>	family members</a:t>
            </a:r>
          </a:p>
          <a:p>
            <a:r>
              <a:rPr lang="en-US" sz="2800" dirty="0"/>
              <a:t>It enables the legionnaires </a:t>
            </a:r>
          </a:p>
          <a:p>
            <a:pPr>
              <a:buNone/>
            </a:pPr>
            <a:r>
              <a:rPr lang="en-US" sz="2800" dirty="0"/>
              <a:t>     access to NAPAAS welfare </a:t>
            </a:r>
          </a:p>
          <a:p>
            <a:pPr>
              <a:buNone/>
            </a:pPr>
            <a:r>
              <a:rPr lang="en-US" sz="2800" dirty="0"/>
              <a:t>     scheme</a:t>
            </a:r>
          </a:p>
          <a:p>
            <a:endParaRPr lang="en-US" dirty="0"/>
          </a:p>
        </p:txBody>
      </p:sp>
      <p:pic>
        <p:nvPicPr>
          <p:cNvPr id="8194" name="Picture 2" descr="C:\Users\prisc\Desktop\images6ZSFDKH0.jpg"/>
          <p:cNvPicPr>
            <a:picLocks noChangeAspect="1" noChangeArrowheads="1"/>
          </p:cNvPicPr>
          <p:nvPr/>
        </p:nvPicPr>
        <p:blipFill>
          <a:blip r:embed="rId3"/>
          <a:srcRect/>
          <a:stretch>
            <a:fillRect/>
          </a:stretch>
        </p:blipFill>
        <p:spPr bwMode="auto">
          <a:xfrm>
            <a:off x="4953000" y="3048000"/>
            <a:ext cx="3962400" cy="29718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92D050"/>
                </a:solidFill>
              </a:rPr>
              <a:t> 9 Mobile Total Package Include:</a:t>
            </a:r>
          </a:p>
        </p:txBody>
      </p:sp>
      <p:sp>
        <p:nvSpPr>
          <p:cNvPr id="3" name="Content Placeholder 2"/>
          <p:cNvSpPr>
            <a:spLocks noGrp="1"/>
          </p:cNvSpPr>
          <p:nvPr>
            <p:ph idx="1"/>
          </p:nvPr>
        </p:nvSpPr>
        <p:spPr>
          <a:xfrm>
            <a:off x="457200" y="1775191"/>
            <a:ext cx="5334000" cy="4625609"/>
          </a:xfrm>
        </p:spPr>
        <p:txBody>
          <a:bodyPr>
            <a:normAutofit/>
          </a:bodyPr>
          <a:lstStyle/>
          <a:p>
            <a:r>
              <a:rPr lang="en-US" sz="2800" dirty="0"/>
              <a:t>Scholarship scheme</a:t>
            </a:r>
          </a:p>
          <a:p>
            <a:r>
              <a:rPr lang="en-US" sz="2800" dirty="0"/>
              <a:t>Group Life Insurance (N300,000)</a:t>
            </a:r>
          </a:p>
          <a:p>
            <a:r>
              <a:rPr lang="en-US" sz="2800" dirty="0"/>
              <a:t>Health Insurance</a:t>
            </a:r>
          </a:p>
          <a:p>
            <a:r>
              <a:rPr lang="en-US" sz="2800" dirty="0"/>
              <a:t>Access to Loan (KWIKCASH Loan between N5,000 to N100,000</a:t>
            </a:r>
          </a:p>
          <a:p>
            <a:r>
              <a:rPr lang="en-US" sz="2800" dirty="0"/>
              <a:t>Renovation of Legion Offices </a:t>
            </a:r>
          </a:p>
          <a:p>
            <a:r>
              <a:rPr lang="en-US" sz="2800" dirty="0"/>
              <a:t>Qualification for a raffle draw to win fantastic prizes</a:t>
            </a:r>
          </a:p>
          <a:p>
            <a:pPr>
              <a:buNone/>
            </a:pPr>
            <a:endParaRPr lang="en-US" sz="2800" dirty="0"/>
          </a:p>
        </p:txBody>
      </p:sp>
      <p:pic>
        <p:nvPicPr>
          <p:cNvPr id="10242" name="Picture 2" descr="C:\Users\prisc\Desktop\imagesKF6X3BAI.jpg"/>
          <p:cNvPicPr>
            <a:picLocks noChangeAspect="1" noChangeArrowheads="1"/>
          </p:cNvPicPr>
          <p:nvPr/>
        </p:nvPicPr>
        <p:blipFill>
          <a:blip r:embed="rId2"/>
          <a:srcRect/>
          <a:stretch>
            <a:fillRect/>
          </a:stretch>
        </p:blipFill>
        <p:spPr bwMode="auto">
          <a:xfrm>
            <a:off x="5791200" y="1600201"/>
            <a:ext cx="3124200" cy="1981199"/>
          </a:xfrm>
          <a:prstGeom prst="rect">
            <a:avLst/>
          </a:prstGeom>
          <a:noFill/>
        </p:spPr>
      </p:pic>
      <p:pic>
        <p:nvPicPr>
          <p:cNvPr id="10243" name="Picture 3" descr="C:\Users\prisc\Desktop\imagesGRZGJC3K.jpg"/>
          <p:cNvPicPr>
            <a:picLocks noChangeAspect="1" noChangeArrowheads="1"/>
          </p:cNvPicPr>
          <p:nvPr/>
        </p:nvPicPr>
        <p:blipFill>
          <a:blip r:embed="rId3"/>
          <a:srcRect/>
          <a:stretch>
            <a:fillRect/>
          </a:stretch>
        </p:blipFill>
        <p:spPr bwMode="auto">
          <a:xfrm>
            <a:off x="5791200" y="3733800"/>
            <a:ext cx="3124200" cy="1371600"/>
          </a:xfrm>
          <a:prstGeom prst="rect">
            <a:avLst/>
          </a:prstGeom>
          <a:noFill/>
        </p:spPr>
      </p:pic>
      <p:pic>
        <p:nvPicPr>
          <p:cNvPr id="10244" name="Picture 4" descr="C:\Users\prisc\Desktop\images2VDSXU11.jpg"/>
          <p:cNvPicPr>
            <a:picLocks noChangeAspect="1" noChangeArrowheads="1"/>
          </p:cNvPicPr>
          <p:nvPr/>
        </p:nvPicPr>
        <p:blipFill>
          <a:blip r:embed="rId4"/>
          <a:srcRect/>
          <a:stretch>
            <a:fillRect/>
          </a:stretch>
        </p:blipFill>
        <p:spPr bwMode="auto">
          <a:xfrm>
            <a:off x="5791200" y="5257800"/>
            <a:ext cx="3124200" cy="14097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92D050"/>
                </a:solidFill>
              </a:rPr>
              <a:t>Terms and Conditions</a:t>
            </a:r>
          </a:p>
        </p:txBody>
      </p:sp>
      <p:sp>
        <p:nvSpPr>
          <p:cNvPr id="3" name="Content Placeholder 2"/>
          <p:cNvSpPr>
            <a:spLocks noGrp="1"/>
          </p:cNvSpPr>
          <p:nvPr>
            <p:ph idx="1"/>
          </p:nvPr>
        </p:nvSpPr>
        <p:spPr>
          <a:xfrm>
            <a:off x="457200" y="1775191"/>
            <a:ext cx="8229600" cy="3482609"/>
          </a:xfrm>
        </p:spPr>
        <p:txBody>
          <a:bodyPr/>
          <a:lstStyle/>
          <a:p>
            <a:pPr marL="514350" indent="-514350">
              <a:buFont typeface="+mj-lt"/>
              <a:buAutoNum type="arabicPeriod"/>
            </a:pPr>
            <a:r>
              <a:rPr lang="en-US" dirty="0"/>
              <a:t>Each Legionnaire to fill a CUG contract form</a:t>
            </a:r>
          </a:p>
          <a:p>
            <a:pPr marL="514350" indent="-514350">
              <a:buFont typeface="+mj-lt"/>
              <a:buAutoNum type="arabicPeriod"/>
            </a:pPr>
            <a:r>
              <a:rPr lang="en-US" dirty="0"/>
              <a:t>Each Legionnaire to pay mandatory N1,000 access fee per month for 18 months</a:t>
            </a:r>
          </a:p>
          <a:p>
            <a:pPr marL="514350" indent="-514350">
              <a:buFont typeface="+mj-lt"/>
              <a:buAutoNum type="arabicPeriod"/>
            </a:pPr>
            <a:r>
              <a:rPr lang="en-US" dirty="0"/>
              <a:t>Each Legionnaire to purchase a phone for N6,000 payable over a 3 months period (@ N2,000 per month repayment plan)</a:t>
            </a:r>
          </a:p>
          <a:p>
            <a:pPr marL="514350" indent="-514350">
              <a:buFont typeface="+mj-lt"/>
              <a:buAutoNum type="arabicPeriod"/>
            </a:pPr>
            <a:endParaRPr lang="en-US" dirty="0"/>
          </a:p>
          <a:p>
            <a:pPr marL="514350" indent="-514350">
              <a:buFont typeface="+mj-lt"/>
              <a:buAutoNum type="arabicPeriod"/>
            </a:pPr>
            <a:endParaRPr lang="en-US" dirty="0"/>
          </a:p>
          <a:p>
            <a:pPr marL="514350" indent="-514350">
              <a:buNone/>
            </a:pPr>
            <a:endParaRPr lang="en-US" dirty="0"/>
          </a:p>
          <a:p>
            <a:pPr marL="514350" indent="-514350">
              <a:buFont typeface="+mj-lt"/>
              <a:buAutoNum type="arabicPeriod"/>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776288"/>
            <a:ext cx="4336256" cy="2805112"/>
          </a:xfrm>
        </p:spPr>
        <p:txBody>
          <a:bodyPr>
            <a:normAutofit/>
          </a:bodyPr>
          <a:lstStyle/>
          <a:p>
            <a:r>
              <a:rPr lang="en-US" dirty="0">
                <a:solidFill>
                  <a:srgbClr val="7030A0"/>
                </a:solidFill>
              </a:rPr>
              <a:t>NAPAAS</a:t>
            </a:r>
            <a:br>
              <a:rPr lang="en-US" dirty="0">
                <a:solidFill>
                  <a:srgbClr val="7030A0"/>
                </a:solidFill>
              </a:rPr>
            </a:br>
            <a:r>
              <a:rPr lang="en-US" dirty="0">
                <a:solidFill>
                  <a:srgbClr val="7030A0"/>
                </a:solidFill>
              </a:rPr>
              <a:t> Transportation</a:t>
            </a:r>
            <a:br>
              <a:rPr lang="en-US" dirty="0">
                <a:solidFill>
                  <a:srgbClr val="7030A0"/>
                </a:solidFill>
              </a:rPr>
            </a:br>
            <a:r>
              <a:rPr lang="en-US" dirty="0">
                <a:solidFill>
                  <a:srgbClr val="7030A0"/>
                </a:solidFill>
              </a:rPr>
              <a:t>Scheme</a:t>
            </a:r>
          </a:p>
        </p:txBody>
      </p:sp>
      <p:sp>
        <p:nvSpPr>
          <p:cNvPr id="3" name="Subtitle 2"/>
          <p:cNvSpPr>
            <a:spLocks noGrp="1"/>
          </p:cNvSpPr>
          <p:nvPr>
            <p:ph type="subTitle" idx="1"/>
          </p:nvPr>
        </p:nvSpPr>
        <p:spPr>
          <a:xfrm>
            <a:off x="540544" y="4495800"/>
            <a:ext cx="8062912" cy="1905000"/>
          </a:xfrm>
        </p:spPr>
        <p:txBody>
          <a:bodyPr/>
          <a:lstStyle/>
          <a:p>
            <a:pPr algn="ctr"/>
            <a:r>
              <a:rPr lang="en-US" dirty="0"/>
              <a:t>To  Provide Affordable Road Transportation To the Legionnaires Across The Country</a:t>
            </a:r>
          </a:p>
        </p:txBody>
      </p:sp>
      <p:pic>
        <p:nvPicPr>
          <p:cNvPr id="6146" name="Picture 2" descr="C:\Users\prisc\Desktop\imagesTX5R7FM7.jpg"/>
          <p:cNvPicPr>
            <a:picLocks noChangeAspect="1" noChangeArrowheads="1"/>
          </p:cNvPicPr>
          <p:nvPr/>
        </p:nvPicPr>
        <p:blipFill>
          <a:blip r:embed="rId2"/>
          <a:srcRect/>
          <a:stretch>
            <a:fillRect/>
          </a:stretch>
        </p:blipFill>
        <p:spPr bwMode="auto">
          <a:xfrm>
            <a:off x="3167063" y="2286001"/>
            <a:ext cx="5672137" cy="25908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52728"/>
          </a:xfrm>
        </p:spPr>
        <p:txBody>
          <a:bodyPr>
            <a:normAutofit/>
          </a:bodyPr>
          <a:lstStyle/>
          <a:p>
            <a:r>
              <a:rPr lang="en-US" sz="3600" dirty="0">
                <a:solidFill>
                  <a:srgbClr val="7030A0"/>
                </a:solidFill>
              </a:rPr>
              <a:t>6. TRANSPORTATION SCHEME</a:t>
            </a:r>
          </a:p>
        </p:txBody>
      </p:sp>
      <p:sp>
        <p:nvSpPr>
          <p:cNvPr id="3" name="Content Placeholder 2"/>
          <p:cNvSpPr>
            <a:spLocks noGrp="1"/>
          </p:cNvSpPr>
          <p:nvPr>
            <p:ph idx="1"/>
          </p:nvPr>
        </p:nvSpPr>
        <p:spPr/>
        <p:txBody>
          <a:bodyPr/>
          <a:lstStyle/>
          <a:p>
            <a:r>
              <a:rPr lang="en-US" dirty="0"/>
              <a:t>As part of its business strategy to sustain the scheme, NAPAAS has introduced a transport scheme by which  Nigeria Legion will provide buses to established transportation /logistics companies to operate on its behalf and provide return on investment at a agreed/shared percentage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Objectives of Transport Scheme</a:t>
            </a:r>
          </a:p>
        </p:txBody>
      </p:sp>
      <p:sp>
        <p:nvSpPr>
          <p:cNvPr id="3" name="Content Placeholder 2"/>
          <p:cNvSpPr>
            <a:spLocks noGrp="1"/>
          </p:cNvSpPr>
          <p:nvPr>
            <p:ph idx="1"/>
          </p:nvPr>
        </p:nvSpPr>
        <p:spPr/>
        <p:txBody>
          <a:bodyPr/>
          <a:lstStyle/>
          <a:p>
            <a:r>
              <a:rPr lang="en-US" dirty="0"/>
              <a:t>As a source of income for Nigeria Legion /NAPAAS , been a business venture</a:t>
            </a:r>
          </a:p>
          <a:p>
            <a:r>
              <a:rPr lang="en-US" dirty="0"/>
              <a:t>To provide boarding discount or rebate to legionnaires across the nation</a:t>
            </a:r>
          </a:p>
          <a:p>
            <a:r>
              <a:rPr lang="en-US" dirty="0"/>
              <a:t>To help address the transportation challenges in-country</a:t>
            </a:r>
          </a:p>
          <a:p>
            <a:r>
              <a:rPr lang="en-US" dirty="0"/>
              <a:t>To help promote the NAPAAS scheme as the busses will be branded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rPr>
              <a:t>Investment Opportunity/Modalities </a:t>
            </a:r>
          </a:p>
        </p:txBody>
      </p:sp>
      <p:sp>
        <p:nvSpPr>
          <p:cNvPr id="3" name="Content Placeholder 2"/>
          <p:cNvSpPr>
            <a:spLocks noGrp="1"/>
          </p:cNvSpPr>
          <p:nvPr>
            <p:ph idx="1"/>
          </p:nvPr>
        </p:nvSpPr>
        <p:spPr>
          <a:xfrm>
            <a:off x="609600" y="1775191"/>
            <a:ext cx="8153400" cy="2644409"/>
          </a:xfrm>
        </p:spPr>
        <p:txBody>
          <a:bodyPr>
            <a:normAutofit fontScale="92500" lnSpcReduction="10000"/>
          </a:bodyPr>
          <a:lstStyle/>
          <a:p>
            <a:r>
              <a:rPr lang="en-US" dirty="0"/>
              <a:t>Nigeria Legion shall issue contract to selected investors to purchase the buses</a:t>
            </a:r>
          </a:p>
          <a:p>
            <a:r>
              <a:rPr lang="en-US" dirty="0"/>
              <a:t>The buses shall be given out to qualified transport operators to operate on behalf of NL</a:t>
            </a:r>
          </a:p>
          <a:p>
            <a:r>
              <a:rPr lang="en-US" dirty="0"/>
              <a:t>Repayment shall be done over a 5 year period at an agreed monthly amount </a:t>
            </a:r>
          </a:p>
          <a:p>
            <a:endParaRPr lang="en-US" dirty="0"/>
          </a:p>
          <a:p>
            <a:endParaRPr lang="en-US" dirty="0"/>
          </a:p>
          <a:p>
            <a:endParaRPr lang="en-US" dirty="0"/>
          </a:p>
          <a:p>
            <a:pPr>
              <a:buNone/>
            </a:pPr>
            <a:endParaRPr lang="en-US" dirty="0"/>
          </a:p>
        </p:txBody>
      </p:sp>
      <p:pic>
        <p:nvPicPr>
          <p:cNvPr id="7171" name="Picture 3" descr="C:\Users\prisc\Desktop\images722OET9I.jpg"/>
          <p:cNvPicPr>
            <a:picLocks noChangeAspect="1" noChangeArrowheads="1"/>
          </p:cNvPicPr>
          <p:nvPr/>
        </p:nvPicPr>
        <p:blipFill>
          <a:blip r:embed="rId2"/>
          <a:srcRect/>
          <a:stretch>
            <a:fillRect/>
          </a:stretch>
        </p:blipFill>
        <p:spPr bwMode="auto">
          <a:xfrm>
            <a:off x="5029200" y="4495800"/>
            <a:ext cx="3657600" cy="1905000"/>
          </a:xfrm>
          <a:prstGeom prst="rect">
            <a:avLst/>
          </a:prstGeom>
          <a:noFill/>
        </p:spPr>
      </p:pic>
      <p:pic>
        <p:nvPicPr>
          <p:cNvPr id="7175" name="Picture 7" descr="C:\Users\prisc\Desktop\napaas buses.png"/>
          <p:cNvPicPr>
            <a:picLocks noChangeAspect="1" noChangeArrowheads="1"/>
          </p:cNvPicPr>
          <p:nvPr/>
        </p:nvPicPr>
        <p:blipFill>
          <a:blip r:embed="rId3"/>
          <a:srcRect/>
          <a:stretch>
            <a:fillRect/>
          </a:stretch>
        </p:blipFill>
        <p:spPr bwMode="auto">
          <a:xfrm>
            <a:off x="990600" y="4267200"/>
            <a:ext cx="3352800" cy="24384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51706"/>
          </a:xfrm>
        </p:spPr>
        <p:txBody>
          <a:bodyPr/>
          <a:lstStyle/>
          <a:p>
            <a:r>
              <a:rPr lang="en-US" dirty="0">
                <a:solidFill>
                  <a:srgbClr val="7030A0"/>
                </a:solidFill>
              </a:rPr>
              <a:t>Eligibility Criteria</a:t>
            </a:r>
          </a:p>
        </p:txBody>
      </p:sp>
      <p:sp>
        <p:nvSpPr>
          <p:cNvPr id="3" name="Content Placeholder 2"/>
          <p:cNvSpPr>
            <a:spLocks noGrp="1"/>
          </p:cNvSpPr>
          <p:nvPr>
            <p:ph idx="1"/>
          </p:nvPr>
        </p:nvSpPr>
        <p:spPr>
          <a:xfrm>
            <a:off x="457200" y="1295400"/>
            <a:ext cx="8229600" cy="5159408"/>
          </a:xfrm>
        </p:spPr>
        <p:txBody>
          <a:bodyPr>
            <a:normAutofit fontScale="92500"/>
          </a:bodyPr>
          <a:lstStyle/>
          <a:p>
            <a:pPr>
              <a:buNone/>
            </a:pPr>
            <a:endParaRPr lang="en-US" dirty="0"/>
          </a:p>
          <a:p>
            <a:pPr>
              <a:buNone/>
            </a:pPr>
            <a:r>
              <a:rPr lang="en-US" dirty="0"/>
              <a:t>The eligibility criteria for Transporter access the scheme shall be one of the following </a:t>
            </a:r>
          </a:p>
          <a:p>
            <a:pPr>
              <a:buNone/>
            </a:pPr>
            <a:endParaRPr lang="en-US" dirty="0"/>
          </a:p>
          <a:p>
            <a:r>
              <a:rPr lang="en-US" sz="3000" dirty="0"/>
              <a:t>Membership of Nigeria Labor Congress. Trade Union Congress or other labor unions or affiliates; OR</a:t>
            </a:r>
          </a:p>
          <a:p>
            <a:r>
              <a:rPr lang="en-US" sz="3000" dirty="0"/>
              <a:t>Membership of Association of Local Government of Nigeria (ALGON): OR</a:t>
            </a:r>
          </a:p>
          <a:p>
            <a:r>
              <a:rPr lang="en-US" sz="3000" dirty="0"/>
              <a:t>State Government or Associated Road Mass Transit Agencies OR</a:t>
            </a:r>
          </a:p>
          <a:p>
            <a:r>
              <a:rPr lang="en-US" sz="3000" dirty="0"/>
              <a:t>Private Sector road transit operators</a:t>
            </a:r>
          </a:p>
          <a:p>
            <a:endParaRPr lang="en-US" dirty="0"/>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Application and Documentation</a:t>
            </a:r>
          </a:p>
        </p:txBody>
      </p:sp>
      <p:sp>
        <p:nvSpPr>
          <p:cNvPr id="3" name="Content Placeholder 2"/>
          <p:cNvSpPr>
            <a:spLocks noGrp="1"/>
          </p:cNvSpPr>
          <p:nvPr>
            <p:ph idx="1"/>
          </p:nvPr>
        </p:nvSpPr>
        <p:spPr>
          <a:xfrm>
            <a:off x="457200" y="1775191"/>
            <a:ext cx="8229600" cy="5082809"/>
          </a:xfrm>
        </p:spPr>
        <p:txBody>
          <a:bodyPr>
            <a:normAutofit fontScale="25000" lnSpcReduction="20000"/>
          </a:bodyPr>
          <a:lstStyle/>
          <a:p>
            <a:r>
              <a:rPr lang="en-US" sz="9600" dirty="0"/>
              <a:t>Application and Submission procedure (to be provided soon)</a:t>
            </a:r>
          </a:p>
          <a:p>
            <a:r>
              <a:rPr lang="en-US" sz="9600" dirty="0"/>
              <a:t>Documentation</a:t>
            </a:r>
          </a:p>
          <a:p>
            <a:pPr>
              <a:buNone/>
            </a:pPr>
            <a:r>
              <a:rPr lang="en-US" sz="9600" dirty="0"/>
              <a:t>	Each application must be accompanied by;</a:t>
            </a:r>
          </a:p>
          <a:p>
            <a:pPr>
              <a:buNone/>
            </a:pPr>
            <a:r>
              <a:rPr lang="en-US" sz="9600" dirty="0"/>
              <a:t>	</a:t>
            </a:r>
            <a:r>
              <a:rPr lang="en-US" sz="9600" dirty="0" err="1"/>
              <a:t>i</a:t>
            </a:r>
            <a:r>
              <a:rPr lang="en-US" sz="9600" dirty="0"/>
              <a:t>) Feasibility Study/Business Plan</a:t>
            </a:r>
          </a:p>
          <a:p>
            <a:pPr>
              <a:buNone/>
            </a:pPr>
            <a:r>
              <a:rPr lang="en-US" sz="9600" dirty="0"/>
              <a:t>	ii) Certificate of Incorporation/ Business Registration</a:t>
            </a:r>
          </a:p>
          <a:p>
            <a:pPr>
              <a:buNone/>
            </a:pPr>
            <a:r>
              <a:rPr lang="en-US" sz="9600" dirty="0"/>
              <a:t>	iii)Form CAC 2-Statement of Share Capital and Return of Allotment</a:t>
            </a:r>
          </a:p>
          <a:p>
            <a:pPr>
              <a:buNone/>
            </a:pPr>
            <a:r>
              <a:rPr lang="en-US" sz="9600" dirty="0"/>
              <a:t>	iv) Form CAC 7- Particulars of Directors</a:t>
            </a:r>
          </a:p>
          <a:p>
            <a:pPr>
              <a:buNone/>
            </a:pPr>
            <a:r>
              <a:rPr lang="en-US" sz="9600" dirty="0"/>
              <a:t>	v) Form CAC 2.1 Particulars of Company Secretary</a:t>
            </a:r>
          </a:p>
          <a:p>
            <a:pPr>
              <a:buNone/>
            </a:pPr>
            <a:r>
              <a:rPr lang="en-US" sz="9600" dirty="0"/>
              <a:t>	vi) Company Income Tax Certificate and/or Tax Payer Registration Certificate</a:t>
            </a:r>
          </a:p>
          <a:p>
            <a:pPr>
              <a:buNone/>
            </a:pPr>
            <a:r>
              <a:rPr lang="en-US" sz="9600" dirty="0"/>
              <a:t>	vii) Memorandum and Articles of Associate of the company (where applicable)</a:t>
            </a:r>
          </a:p>
          <a:p>
            <a:pPr>
              <a:buNone/>
            </a:pPr>
            <a:r>
              <a:rPr lang="en-US" sz="9600" dirty="0"/>
              <a:t>	viii) Corporate Profile of the company including experience and track record in mass  transit operations</a:t>
            </a:r>
          </a:p>
          <a:p>
            <a:pPr>
              <a:buNone/>
            </a:pPr>
            <a:r>
              <a:rPr lang="en-US" sz="9600" dirty="0"/>
              <a:t>	</a:t>
            </a:r>
          </a:p>
          <a:p>
            <a:pPr>
              <a:buNone/>
            </a:pPr>
            <a:endParaRPr lang="en-US" sz="2800" dirty="0"/>
          </a:p>
          <a:p>
            <a:pPr>
              <a:buNone/>
            </a:pPr>
            <a:r>
              <a:rPr lang="en-US" sz="2800" dirty="0"/>
              <a:t>	</a:t>
            </a:r>
          </a:p>
          <a:p>
            <a:pPr>
              <a:buNone/>
            </a:pPr>
            <a:r>
              <a:rPr lang="en-US" sz="2800" dirty="0"/>
              <a:t>	</a:t>
            </a:r>
          </a:p>
          <a:p>
            <a:endParaRPr lang="en-US" sz="2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Application Cont’</a:t>
            </a:r>
          </a:p>
        </p:txBody>
      </p:sp>
      <p:sp>
        <p:nvSpPr>
          <p:cNvPr id="3" name="Content Placeholder 2"/>
          <p:cNvSpPr>
            <a:spLocks noGrp="1"/>
          </p:cNvSpPr>
          <p:nvPr>
            <p:ph idx="1"/>
          </p:nvPr>
        </p:nvSpPr>
        <p:spPr/>
        <p:txBody>
          <a:bodyPr>
            <a:normAutofit fontScale="85000" lnSpcReduction="20000"/>
          </a:bodyPr>
          <a:lstStyle/>
          <a:p>
            <a:pPr>
              <a:buNone/>
            </a:pPr>
            <a:r>
              <a:rPr lang="en-US" dirty="0"/>
              <a:t>	 ix) Audited Accounts of the company for the last 3 years</a:t>
            </a:r>
          </a:p>
          <a:p>
            <a:pPr>
              <a:buNone/>
            </a:pPr>
            <a:r>
              <a:rPr lang="en-US" dirty="0"/>
              <a:t>	x) Bank Statement of the company </a:t>
            </a:r>
          </a:p>
          <a:p>
            <a:pPr>
              <a:buNone/>
            </a:pPr>
            <a:r>
              <a:rPr lang="en-US" dirty="0"/>
              <a:t>	xi) Management Account of the company for the year under review</a:t>
            </a:r>
          </a:p>
          <a:p>
            <a:pPr>
              <a:buNone/>
            </a:pPr>
            <a:r>
              <a:rPr lang="en-US" dirty="0"/>
              <a:t>      xii) Valid operating permit or license (where applicable)</a:t>
            </a:r>
          </a:p>
          <a:p>
            <a:pPr>
              <a:buNone/>
            </a:pPr>
            <a:r>
              <a:rPr lang="en-US" dirty="0"/>
              <a:t>	xiii) Letter of Introduction/membership of the National Union of Road Transport Workers (NURTW) or affiliates (where applicable)</a:t>
            </a:r>
          </a:p>
          <a:p>
            <a:pPr>
              <a:buNone/>
            </a:pPr>
            <a:r>
              <a:rPr lang="en-US" dirty="0"/>
              <a:t>	xiv) Current Annual Returns filled at CAC, and</a:t>
            </a:r>
          </a:p>
          <a:p>
            <a:pPr>
              <a:buNone/>
            </a:pPr>
            <a:r>
              <a:rPr lang="en-US" dirty="0"/>
              <a:t> 	xv) Any other document that may be required by NAPAAS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9846</TotalTime>
  <Words>2279</Words>
  <Application>Microsoft Office PowerPoint</Application>
  <PresentationFormat>On-screen Show (4:3)</PresentationFormat>
  <Paragraphs>325</Paragraphs>
  <Slides>55</Slides>
  <Notes>4</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Module</vt:lpstr>
      <vt:lpstr>ECONOMIC EMPOWERMENT  THROUGH PUBLIC PRIVATE PARTNERSHIP INITIATIVES FOR INTERSTED EX-SERVICEMEN, EX-PARAMILITARY AND ORGANISED PENSION GROUPS FOR SELF SUSTENANCE AND RELIANCE</vt:lpstr>
      <vt:lpstr>INTRODUCTION OF NAPAAS </vt:lpstr>
      <vt:lpstr>Objectives</vt:lpstr>
      <vt:lpstr>Endorsements</vt:lpstr>
      <vt:lpstr>Scope  of NAPAAS Scheme</vt:lpstr>
      <vt:lpstr>Economic Empowerment-Pictorial</vt:lpstr>
      <vt:lpstr>Economic Empowerment Pictorials</vt:lpstr>
      <vt:lpstr>Partnership  and Funding</vt:lpstr>
      <vt:lpstr>Phillips Consulting - Role</vt:lpstr>
      <vt:lpstr>Project Status/ Update</vt:lpstr>
      <vt:lpstr>1. Personal Asset Acquisition Scheme (PAAS) – For  Basic Items</vt:lpstr>
      <vt:lpstr>Basic Needs Item (PAAS)</vt:lpstr>
      <vt:lpstr>Transaction Dynamics</vt:lpstr>
      <vt:lpstr>Contractors Obligation</vt:lpstr>
      <vt:lpstr>Requirement from Beneficiaries </vt:lpstr>
      <vt:lpstr>NAPAAS HOUSING  SCHEME</vt:lpstr>
      <vt:lpstr>2. HOUSING SCHEME</vt:lpstr>
      <vt:lpstr>Scope of Estate Facilities/ Layout</vt:lpstr>
      <vt:lpstr>LOW COST HOUSING SHEME</vt:lpstr>
      <vt:lpstr>2  &amp; 3 Bedroom Bungalows</vt:lpstr>
      <vt:lpstr> TRANSACTION DYNAMICS </vt:lpstr>
      <vt:lpstr>NAPAAS Management Team </vt:lpstr>
      <vt:lpstr>Requirements from beneficiaries</vt:lpstr>
      <vt:lpstr>NAPAAS ECONOMIC EMPOWERMENT PROGRAM</vt:lpstr>
      <vt:lpstr>3. AGRICUTURAL SCHEME</vt:lpstr>
      <vt:lpstr>Objectives</vt:lpstr>
      <vt:lpstr>OUTGROWER PROGRAM</vt:lpstr>
      <vt:lpstr>MODALITIES</vt:lpstr>
      <vt:lpstr>Types  of Outgrower Scheme</vt:lpstr>
      <vt:lpstr>Participants  in Demonstration Plots – Rice Farm</vt:lpstr>
      <vt:lpstr>RECOMMENDATIONS  TO NIGERIA LEGION </vt:lpstr>
      <vt:lpstr>RECOMMENDATION TO NAPAAS</vt:lpstr>
      <vt:lpstr>Smallholder Cottage Scheme</vt:lpstr>
      <vt:lpstr>Some Current Available Outgrower         Scheme In Nigeria</vt:lpstr>
      <vt:lpstr>NAPAAS  EDUCATIONAL SCHEME </vt:lpstr>
      <vt:lpstr>4. EDUCATIONAL SCHEME</vt:lpstr>
      <vt:lpstr>NAPAAS RESPONSIBILITIES</vt:lpstr>
      <vt:lpstr>SCHOLARSHIP SCHEME</vt:lpstr>
      <vt:lpstr>Preference for their Children</vt:lpstr>
      <vt:lpstr>Application Procedure</vt:lpstr>
      <vt:lpstr>Selection Process (options)</vt:lpstr>
      <vt:lpstr>NAPAAS Educational Schme: Securing his Future</vt:lpstr>
      <vt:lpstr>Relevant Agencies, Bodies and Organizations</vt:lpstr>
      <vt:lpstr>      9 MOBILE CUG PACKAGE</vt:lpstr>
      <vt:lpstr>5.     9 MOBILE CUG PACKAGE</vt:lpstr>
      <vt:lpstr>Features of the Scheme</vt:lpstr>
      <vt:lpstr> 9 Mobile Total Package Include:</vt:lpstr>
      <vt:lpstr>Terms and Conditions</vt:lpstr>
      <vt:lpstr>NAPAAS  Transportation Scheme</vt:lpstr>
      <vt:lpstr>6. TRANSPORTATION SCHEME</vt:lpstr>
      <vt:lpstr>Objectives of Transport Scheme</vt:lpstr>
      <vt:lpstr>Investment Opportunity/Modalities </vt:lpstr>
      <vt:lpstr>Eligibility Criteria</vt:lpstr>
      <vt:lpstr>Application and Documentation</vt:lpstr>
      <vt:lpstr>Application Cont’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EMPOWERMENT PROGRAMME  FOR  EX-SERVICEMEN</dc:title>
  <dc:creator>prisc</dc:creator>
  <cp:lastModifiedBy>aminu1969@yahoo.com</cp:lastModifiedBy>
  <cp:revision>31</cp:revision>
  <cp:lastPrinted>2018-03-12T09:32:37Z</cp:lastPrinted>
  <dcterms:created xsi:type="dcterms:W3CDTF">2018-03-06T11:53:55Z</dcterms:created>
  <dcterms:modified xsi:type="dcterms:W3CDTF">2019-12-01T05:49:48Z</dcterms:modified>
</cp:coreProperties>
</file>